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86"/>
  </p:notesMasterIdLst>
  <p:handoutMasterIdLst>
    <p:handoutMasterId r:id="rId87"/>
  </p:handoutMasterIdLst>
  <p:sldIdLst>
    <p:sldId id="265" r:id="rId2"/>
    <p:sldId id="256" r:id="rId3"/>
    <p:sldId id="425" r:id="rId4"/>
    <p:sldId id="497" r:id="rId5"/>
    <p:sldId id="427" r:id="rId6"/>
    <p:sldId id="499" r:id="rId7"/>
    <p:sldId id="500" r:id="rId8"/>
    <p:sldId id="501" r:id="rId9"/>
    <p:sldId id="424" r:id="rId10"/>
    <p:sldId id="498" r:id="rId11"/>
    <p:sldId id="428" r:id="rId12"/>
    <p:sldId id="429" r:id="rId13"/>
    <p:sldId id="431" r:id="rId14"/>
    <p:sldId id="432" r:id="rId15"/>
    <p:sldId id="430" r:id="rId16"/>
    <p:sldId id="433" r:id="rId17"/>
    <p:sldId id="492" r:id="rId18"/>
    <p:sldId id="434" r:id="rId19"/>
    <p:sldId id="435" r:id="rId20"/>
    <p:sldId id="436" r:id="rId21"/>
    <p:sldId id="437" r:id="rId22"/>
    <p:sldId id="438" r:id="rId23"/>
    <p:sldId id="493" r:id="rId24"/>
    <p:sldId id="439" r:id="rId25"/>
    <p:sldId id="494" r:id="rId26"/>
    <p:sldId id="440" r:id="rId27"/>
    <p:sldId id="441" r:id="rId28"/>
    <p:sldId id="502" r:id="rId29"/>
    <p:sldId id="442" r:id="rId30"/>
    <p:sldId id="443" r:id="rId31"/>
    <p:sldId id="503" r:id="rId32"/>
    <p:sldId id="444" r:id="rId33"/>
    <p:sldId id="445" r:id="rId34"/>
    <p:sldId id="446" r:id="rId35"/>
    <p:sldId id="447" r:id="rId36"/>
    <p:sldId id="448" r:id="rId37"/>
    <p:sldId id="449" r:id="rId38"/>
    <p:sldId id="450" r:id="rId39"/>
    <p:sldId id="451" r:id="rId40"/>
    <p:sldId id="452" r:id="rId41"/>
    <p:sldId id="453" r:id="rId42"/>
    <p:sldId id="454" r:id="rId43"/>
    <p:sldId id="455" r:id="rId44"/>
    <p:sldId id="456" r:id="rId45"/>
    <p:sldId id="457" r:id="rId46"/>
    <p:sldId id="458" r:id="rId47"/>
    <p:sldId id="459" r:id="rId48"/>
    <p:sldId id="460" r:id="rId49"/>
    <p:sldId id="461" r:id="rId50"/>
    <p:sldId id="462" r:id="rId51"/>
    <p:sldId id="463" r:id="rId52"/>
    <p:sldId id="464" r:id="rId53"/>
    <p:sldId id="426" r:id="rId54"/>
    <p:sldId id="465" r:id="rId55"/>
    <p:sldId id="466" r:id="rId56"/>
    <p:sldId id="467" r:id="rId57"/>
    <p:sldId id="468" r:id="rId58"/>
    <p:sldId id="469" r:id="rId59"/>
    <p:sldId id="504" r:id="rId60"/>
    <p:sldId id="470" r:id="rId61"/>
    <p:sldId id="471" r:id="rId62"/>
    <p:sldId id="472" r:id="rId63"/>
    <p:sldId id="473" r:id="rId64"/>
    <p:sldId id="505" r:id="rId65"/>
    <p:sldId id="506" r:id="rId66"/>
    <p:sldId id="476" r:id="rId67"/>
    <p:sldId id="495" r:id="rId68"/>
    <p:sldId id="477" r:id="rId69"/>
    <p:sldId id="478" r:id="rId70"/>
    <p:sldId id="479" r:id="rId71"/>
    <p:sldId id="480" r:id="rId72"/>
    <p:sldId id="481" r:id="rId73"/>
    <p:sldId id="482" r:id="rId74"/>
    <p:sldId id="483" r:id="rId75"/>
    <p:sldId id="484" r:id="rId76"/>
    <p:sldId id="485" r:id="rId77"/>
    <p:sldId id="496" r:id="rId78"/>
    <p:sldId id="486" r:id="rId79"/>
    <p:sldId id="487" r:id="rId80"/>
    <p:sldId id="488" r:id="rId81"/>
    <p:sldId id="489" r:id="rId82"/>
    <p:sldId id="490" r:id="rId83"/>
    <p:sldId id="491" r:id="rId84"/>
    <p:sldId id="362" r:id="rId85"/>
  </p:sldIdLst>
  <p:sldSz cx="12192000" cy="6858000"/>
  <p:notesSz cx="6858000" cy="9144000"/>
  <p:embeddedFontLst>
    <p:embeddedFont>
      <p:font typeface="맑은 고딕" panose="020B0503020000020004" pitchFamily="50" charset="-127"/>
      <p:regular r:id="rId88"/>
      <p:bold r:id="rId89"/>
    </p:embeddedFont>
    <p:embeddedFont>
      <p:font typeface="Cambria Math" panose="02040503050406030204" pitchFamily="18" charset="0"/>
      <p:regular r:id="rId90"/>
    </p:embeddedFont>
  </p:embeddedFontLst>
  <p:defaultTextStyle>
    <a:defPPr>
      <a:defRPr lang="ko-KR"/>
    </a:defPPr>
    <a:lvl1pPr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19" userDrawn="1">
          <p15:clr>
            <a:srgbClr val="A4A3A4"/>
          </p15:clr>
        </p15:guide>
        <p15:guide id="2" pos="21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00"/>
    <a:srgbClr val="FF9933"/>
    <a:srgbClr val="C35D09"/>
    <a:srgbClr val="FFCC66"/>
    <a:srgbClr val="006699"/>
    <a:srgbClr val="008080"/>
    <a:srgbClr val="009E9A"/>
    <a:srgbClr val="009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8D230F3-CF80-4859-8CE7-A43EE81993B5}" styleName="밝은 스타일 1 - 강조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12C8C85-51F0-491E-9774-3900AFEF0FD7}" styleName="밝은 스타일 2 - 강조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83" autoAdjust="0"/>
    <p:restoredTop sz="97384" autoAdjust="0"/>
  </p:normalViewPr>
  <p:slideViewPr>
    <p:cSldViewPr showGuides="1">
      <p:cViewPr varScale="1">
        <p:scale>
          <a:sx n="122" d="100"/>
          <a:sy n="122" d="100"/>
        </p:scale>
        <p:origin x="474" y="96"/>
      </p:cViewPr>
      <p:guideLst>
        <p:guide orient="horz" pos="119"/>
        <p:guide pos="21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0" d="100"/>
        <a:sy n="60" d="100"/>
      </p:scale>
      <p:origin x="0" y="105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font" Target="fonts/font2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font" Target="fonts/font3.fntdata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font" Target="fonts/font1.fntdata"/><Relationship Id="rId9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notesMaster" Target="notesMasters/notesMaster1.xml"/><Relationship Id="rId9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viewProps" Target="view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handoutMaster" Target="handoutMasters/handout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latinLnBrk="1" hangingPunct="1">
              <a:defRPr sz="1200"/>
            </a:lvl1pPr>
          </a:lstStyle>
          <a:p>
            <a:pPr>
              <a:defRPr/>
            </a:pPr>
            <a:endParaRPr lang="ko-KR" altLang="en-US" dirty="0">
              <a:ea typeface="맑은 고딕" panose="020B0503020000020004" pitchFamily="50" charset="-127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latinLnBrk="1" hangingPunct="1">
              <a:defRPr sz="1200"/>
            </a:lvl1pPr>
          </a:lstStyle>
          <a:p>
            <a:pPr>
              <a:defRPr/>
            </a:pPr>
            <a:fld id="{36A4CAA3-0A09-47CF-A2EE-7F89067B9393}" type="datetimeFigureOut">
              <a:rPr lang="ko-KR" altLang="en-US">
                <a:ea typeface="맑은 고딕" panose="020B0503020000020004" pitchFamily="50" charset="-127"/>
              </a:rPr>
              <a:pPr>
                <a:defRPr/>
              </a:pPr>
              <a:t>2021-03-02</a:t>
            </a:fld>
            <a:endParaRPr lang="ko-KR" altLang="en-US" dirty="0">
              <a:ea typeface="맑은 고딕" panose="020B0503020000020004" pitchFamily="50" charset="-127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latinLnBrk="1" hangingPunct="1">
              <a:defRPr sz="1200"/>
            </a:lvl1pPr>
          </a:lstStyle>
          <a:p>
            <a:pPr>
              <a:defRPr/>
            </a:pPr>
            <a:endParaRPr lang="ko-KR" altLang="en-US" dirty="0"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latinLnBrk="1" hangingPunct="1">
              <a:defRPr sz="1200"/>
            </a:lvl1pPr>
          </a:lstStyle>
          <a:p>
            <a:fld id="{8097EE2D-9C62-4749-BA86-9912759F99F3}" type="slidenum">
              <a:rPr lang="ko-KR" altLang="en-US">
                <a:ea typeface="맑은 고딕" panose="020B0503020000020004" pitchFamily="50" charset="-127"/>
              </a:rPr>
              <a:pPr/>
              <a:t>‹#›</a:t>
            </a:fld>
            <a:endParaRPr lang="ko-KR" altLang="en-US" dirty="0"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1374144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latinLnBrk="1" hangingPunct="1">
              <a:defRPr sz="1200"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latinLnBrk="1" hangingPunct="1">
              <a:defRPr sz="1200"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EFEFFB44-B59B-4AE6-8B00-B6432C10FEB0}" type="datetimeFigureOut">
              <a:rPr lang="ko-KR" altLang="en-US" smtClean="0"/>
              <a:pPr>
                <a:defRPr/>
              </a:pPr>
              <a:t>2021-03-02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latinLnBrk="1" hangingPunct="1">
              <a:defRPr sz="1200"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latinLnBrk="1" hangingPunct="1">
              <a:defRPr sz="1200">
                <a:ea typeface="맑은 고딕" panose="020B0503020000020004" pitchFamily="50" charset="-127"/>
              </a:defRPr>
            </a:lvl1pPr>
          </a:lstStyle>
          <a:p>
            <a:fld id="{36CC733F-2FEE-4976-BA70-D93C8BFD35EA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4133950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저작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>
            <a:spLocks noChangeArrowheads="1"/>
          </p:cNvSpPr>
          <p:nvPr userDrawn="1"/>
        </p:nvSpPr>
        <p:spPr bwMode="auto">
          <a:xfrm>
            <a:off x="833967" y="981075"/>
            <a:ext cx="9582151" cy="369888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제대로 시작하는 기초 통계학 </a:t>
            </a:r>
            <a:r>
              <a:rPr kumimoji="0" lang="en-US" altLang="ko-KR" sz="1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kumimoji="0" lang="ko-KR" altLang="en-US" sz="1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판 </a:t>
            </a:r>
            <a:r>
              <a:rPr kumimoji="0" lang="en-US" altLang="ko-KR" sz="1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kumimoji="0" lang="en-US" altLang="ko-KR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Excel </a:t>
            </a:r>
            <a:r>
              <a:rPr kumimoji="0"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활용</a:t>
            </a:r>
            <a:endParaRPr kumimoji="0" lang="de-DE" altLang="ko-KR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/>
          <p:cNvSpPr txBox="1"/>
          <p:nvPr userDrawn="1"/>
        </p:nvSpPr>
        <p:spPr>
          <a:xfrm>
            <a:off x="812801" y="1700213"/>
            <a:ext cx="10655300" cy="107791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vl="1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solidFill>
                <a:srgbClr val="FF0000"/>
              </a:solidFill>
              <a:ea typeface="맑은 고딕" pitchFamily="50" charset="-127"/>
            </a:endParaRPr>
          </a:p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400" b="1" dirty="0">
                <a:ea typeface="맑은 고딕" pitchFamily="50" charset="-127"/>
              </a:rPr>
              <a:t>[</a:t>
            </a:r>
            <a:r>
              <a:rPr kumimoji="0" lang="ko-KR" altLang="en-US" sz="1400" b="1" dirty="0">
                <a:ea typeface="맑은 고딕" pitchFamily="50" charset="-127"/>
              </a:rPr>
              <a:t>강의교안 이용 안내</a:t>
            </a:r>
            <a:r>
              <a:rPr kumimoji="0" lang="en-US" altLang="ko-KR" sz="1400" b="1" dirty="0">
                <a:ea typeface="맑은 고딕" pitchFamily="50" charset="-127"/>
              </a:rPr>
              <a:t>]</a:t>
            </a:r>
          </a:p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ea typeface="맑은 고딕" pitchFamily="50" charset="-127"/>
            </a:endParaRPr>
          </a:p>
          <a:p>
            <a:pPr marL="171450" indent="-171450" eaLnBrk="1" fontAlgn="auto" latinLnBrk="1" hangingPunct="1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000" dirty="0">
                <a:ea typeface="맑은 고딕" pitchFamily="50" charset="-127"/>
              </a:rPr>
              <a:t>본 강의교안의 저작권은 </a:t>
            </a:r>
            <a:r>
              <a:rPr kumimoji="0" lang="ko-KR" altLang="en-US" sz="1000" b="1" dirty="0">
                <a:ea typeface="맑은 고딕" pitchFamily="50" charset="-127"/>
              </a:rPr>
              <a:t>노경섭</a:t>
            </a:r>
            <a:r>
              <a:rPr kumimoji="0" lang="ko-KR" altLang="en-US" sz="1000" dirty="0">
                <a:ea typeface="맑은 고딕" pitchFamily="50" charset="-127"/>
              </a:rPr>
              <a:t>과 </a:t>
            </a:r>
            <a:r>
              <a:rPr kumimoji="0" lang="ko-KR" altLang="en-US" sz="1000" b="1" dirty="0" err="1">
                <a:ea typeface="맑은 고딕" pitchFamily="50" charset="-127"/>
              </a:rPr>
              <a:t>한빛아카데미</a:t>
            </a:r>
            <a:r>
              <a:rPr kumimoji="0" lang="ko-KR" altLang="en-US" sz="1000" b="1" dirty="0">
                <a:ea typeface="맑은 고딕" pitchFamily="50" charset="-127"/>
              </a:rPr>
              <a:t>㈜</a:t>
            </a:r>
            <a:r>
              <a:rPr kumimoji="0" lang="ko-KR" altLang="en-US" sz="1000" dirty="0">
                <a:ea typeface="맑은 고딕" pitchFamily="50" charset="-127"/>
              </a:rPr>
              <a:t>에 있습니다</a:t>
            </a:r>
            <a:r>
              <a:rPr kumimoji="0" lang="en-US" altLang="ko-KR" sz="1000" dirty="0">
                <a:ea typeface="맑은 고딕" pitchFamily="50" charset="-127"/>
              </a:rPr>
              <a:t>.</a:t>
            </a:r>
            <a:r>
              <a:rPr kumimoji="0" lang="ko-KR" altLang="en-US" sz="1000" dirty="0">
                <a:solidFill>
                  <a:srgbClr val="222222"/>
                </a:solidFill>
                <a:ea typeface="맑은 고딕" pitchFamily="50" charset="-127"/>
              </a:rPr>
              <a:t> </a:t>
            </a:r>
            <a:endParaRPr kumimoji="0" lang="en-US" altLang="ko-KR" sz="1000" dirty="0">
              <a:solidFill>
                <a:srgbClr val="222222"/>
              </a:solidFill>
              <a:ea typeface="맑은 고딕" pitchFamily="50" charset="-127"/>
            </a:endParaRPr>
          </a:p>
          <a:p>
            <a:pPr marL="171450" indent="-171450" eaLnBrk="1" fontAlgn="auto" latinLnBrk="1" hangingPunct="1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000" u="sng" dirty="0">
                <a:solidFill>
                  <a:srgbClr val="222222"/>
                </a:solidFill>
                <a:ea typeface="맑은 고딕" pitchFamily="50" charset="-127"/>
              </a:rPr>
              <a:t>이 자료를 무단으로 전제하거나 배포할 경우 저작권법 </a:t>
            </a:r>
            <a:r>
              <a:rPr kumimoji="0" lang="en-US" altLang="ko-KR" sz="1000" u="sng" dirty="0">
                <a:solidFill>
                  <a:srgbClr val="222222"/>
                </a:solidFill>
                <a:ea typeface="맑은 고딕" pitchFamily="50" charset="-127"/>
              </a:rPr>
              <a:t>136</a:t>
            </a:r>
            <a:r>
              <a:rPr kumimoji="0" lang="ko-KR" altLang="en-US" sz="1000" u="sng" dirty="0">
                <a:solidFill>
                  <a:srgbClr val="222222"/>
                </a:solidFill>
                <a:ea typeface="맑은 고딕" pitchFamily="50" charset="-127"/>
              </a:rPr>
              <a:t>조에 의거하여 벌금에 처할 수 있고 이를 병과</a:t>
            </a:r>
            <a:r>
              <a:rPr kumimoji="0" lang="en-US" altLang="ko-KR" sz="1000" u="sng" dirty="0">
                <a:solidFill>
                  <a:srgbClr val="222222"/>
                </a:solidFill>
                <a:ea typeface="맑은 고딕" pitchFamily="50" charset="-127"/>
              </a:rPr>
              <a:t>(</a:t>
            </a:r>
            <a:r>
              <a:rPr kumimoji="0" lang="ko-KR" altLang="en-US" sz="1000" u="sng" dirty="0">
                <a:solidFill>
                  <a:srgbClr val="222222"/>
                </a:solidFill>
                <a:ea typeface="맑은 고딕" pitchFamily="50" charset="-127"/>
              </a:rPr>
              <a:t>倂科</a:t>
            </a:r>
            <a:r>
              <a:rPr kumimoji="0" lang="en-US" altLang="ko-KR" sz="1000" u="sng" dirty="0">
                <a:solidFill>
                  <a:srgbClr val="222222"/>
                </a:solidFill>
                <a:ea typeface="맑은 고딕" pitchFamily="50" charset="-127"/>
              </a:rPr>
              <a:t>)</a:t>
            </a:r>
            <a:r>
              <a:rPr kumimoji="0" lang="ko-KR" altLang="en-US" sz="1000" u="sng" dirty="0">
                <a:solidFill>
                  <a:srgbClr val="222222"/>
                </a:solidFill>
                <a:ea typeface="맑은 고딕" pitchFamily="50" charset="-127"/>
              </a:rPr>
              <a:t>할 수도 있습니다</a:t>
            </a:r>
            <a:r>
              <a:rPr kumimoji="0" lang="en-US" altLang="ko-KR" sz="1000" u="sng" dirty="0">
                <a:solidFill>
                  <a:srgbClr val="222222"/>
                </a:solidFill>
                <a:ea typeface="맑은 고딕" pitchFamily="50" charset="-127"/>
              </a:rPr>
              <a:t>.</a:t>
            </a:r>
          </a:p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 dirty="0">
              <a:ea typeface="맑은 고딕" pitchFamily="50" charset="-127"/>
            </a:endParaRPr>
          </a:p>
        </p:txBody>
      </p:sp>
      <p:sp>
        <p:nvSpPr>
          <p:cNvPr id="4" name="모서리가 둥근 직사각형 3"/>
          <p:cNvSpPr/>
          <p:nvPr userDrawn="1"/>
        </p:nvSpPr>
        <p:spPr>
          <a:xfrm>
            <a:off x="425451" y="404814"/>
            <a:ext cx="11330516" cy="6048375"/>
          </a:xfrm>
          <a:prstGeom prst="roundRect">
            <a:avLst>
              <a:gd name="adj" fmla="val 8163"/>
            </a:avLst>
          </a:prstGeom>
          <a:noFill/>
          <a:ln w="539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pic>
        <p:nvPicPr>
          <p:cNvPr id="5" name="Picture 2" descr="C:\Documents and Settings\hanb\바탕 화면\한빛아카데미.bmp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9317" y="5927725"/>
            <a:ext cx="2123016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16438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2CA77705-0BD3-47DA-8581-E3F06354209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311"/>
          <a:stretch/>
        </p:blipFill>
        <p:spPr>
          <a:xfrm>
            <a:off x="1" y="0"/>
            <a:ext cx="12192000" cy="6857334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C21C1A41-FF4A-4904-B6C4-BE113E4FD349}"/>
              </a:ext>
            </a:extLst>
          </p:cNvPr>
          <p:cNvSpPr/>
          <p:nvPr userDrawn="1"/>
        </p:nvSpPr>
        <p:spPr>
          <a:xfrm>
            <a:off x="565403" y="5742408"/>
            <a:ext cx="1028455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1" latinLnBrk="1" hangingPunct="1">
              <a:defRPr/>
            </a:pPr>
            <a:r>
              <a:rPr lang="en-US" altLang="ko-KR" sz="2000" b="1" spc="-150" dirty="0">
                <a:solidFill>
                  <a:schemeClr val="accent6">
                    <a:lumMod val="75000"/>
                  </a:schemeClr>
                </a:solidFill>
                <a:ea typeface="맑은 고딕" panose="020B0503020000020004" pitchFamily="50" charset="-127"/>
              </a:rPr>
              <a:t>Chapter</a:t>
            </a:r>
          </a:p>
          <a:p>
            <a:pPr algn="ctr" eaLnBrk="1" latinLnBrk="1" hangingPunct="1">
              <a:defRPr/>
            </a:pPr>
            <a:r>
              <a:rPr lang="en-US" altLang="ko-KR" sz="3200" b="1" spc="-150" dirty="0">
                <a:solidFill>
                  <a:schemeClr val="accent6">
                    <a:lumMod val="75000"/>
                  </a:schemeClr>
                </a:solidFill>
                <a:ea typeface="맑은 고딕" panose="020B0503020000020004" pitchFamily="50" charset="-127"/>
              </a:rPr>
              <a:t>11</a:t>
            </a:r>
            <a:endParaRPr lang="ko-KR" altLang="en-US" sz="3200" b="1" dirty="0">
              <a:solidFill>
                <a:schemeClr val="accent6">
                  <a:lumMod val="75000"/>
                </a:schemeClr>
              </a:solidFill>
              <a:ea typeface="맑은 고딕" panose="020B0503020000020004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7282675D-0AE5-4E93-A9D5-E0E5AF44FDF9}"/>
              </a:ext>
            </a:extLst>
          </p:cNvPr>
          <p:cNvSpPr/>
          <p:nvPr userDrawn="1"/>
        </p:nvSpPr>
        <p:spPr>
          <a:xfrm>
            <a:off x="1847528" y="5711630"/>
            <a:ext cx="402307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5400" b="1" spc="-300" dirty="0">
                <a:ea typeface="맑은 고딕" panose="020B0503020000020004" pitchFamily="50" charset="-127"/>
              </a:rPr>
              <a:t>회귀분석</a:t>
            </a:r>
            <a:endParaRPr lang="en-US" altLang="ko-KR" sz="5400" b="1" spc="-300" dirty="0"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39C559B0-24E5-473C-A753-ABA2FE5C965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791059" y="6039201"/>
            <a:ext cx="16874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defRPr/>
            </a:pPr>
            <a:r>
              <a:rPr lang="en-US" altLang="ko-KR" sz="2400" dirty="0">
                <a:solidFill>
                  <a:srgbClr val="7F7F7F"/>
                </a:solidFill>
                <a:ea typeface="맑은 고딕" panose="020B0503020000020004" pitchFamily="50" charset="-127"/>
              </a:rPr>
              <a:t>Regression</a:t>
            </a:r>
            <a:endParaRPr lang="ko-KR" altLang="en-US" sz="2400" dirty="0">
              <a:solidFill>
                <a:srgbClr val="7F7F7F"/>
              </a:solidFill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078416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40"/>
          <p:cNvSpPr>
            <a:spLocks noChangeArrowheads="1"/>
          </p:cNvSpPr>
          <p:nvPr userDrawn="1"/>
        </p:nvSpPr>
        <p:spPr bwMode="invGray">
          <a:xfrm>
            <a:off x="0" y="647700"/>
            <a:ext cx="12192000" cy="62103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22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latinLnBrk="1" hangingPunct="1">
              <a:spcBef>
                <a:spcPct val="20000"/>
              </a:spcBef>
              <a:defRPr/>
            </a:pPr>
            <a:endParaRPr lang="ko-KR" altLang="en-US" sz="3200" dirty="0">
              <a:solidFill>
                <a:srgbClr val="481C10"/>
              </a:solidFill>
              <a:ea typeface="맑은 고딕" panose="020B0503020000020004" pitchFamily="50" charset="-127"/>
            </a:endParaRPr>
          </a:p>
        </p:txBody>
      </p:sp>
      <p:grpSp>
        <p:nvGrpSpPr>
          <p:cNvPr id="3" name="그룹 7"/>
          <p:cNvGrpSpPr>
            <a:grpSpLocks/>
          </p:cNvGrpSpPr>
          <p:nvPr userDrawn="1"/>
        </p:nvGrpSpPr>
        <p:grpSpPr bwMode="auto">
          <a:xfrm>
            <a:off x="7907867" y="44451"/>
            <a:ext cx="3626812" cy="523220"/>
            <a:chOff x="6685508" y="188640"/>
            <a:chExt cx="2721600" cy="521913"/>
          </a:xfrm>
        </p:grpSpPr>
        <p:sp>
          <p:nvSpPr>
            <p:cNvPr id="4" name="직사각형 3"/>
            <p:cNvSpPr/>
            <p:nvPr/>
          </p:nvSpPr>
          <p:spPr>
            <a:xfrm>
              <a:off x="8248464" y="188640"/>
              <a:ext cx="1158644" cy="52191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eaLnBrk="1" latinLnBrk="1" hangingPunct="1">
                <a:defRPr/>
              </a:pPr>
              <a:r>
                <a:rPr lang="ko-KR" altLang="en-US" sz="2800" b="1" spc="-150" dirty="0">
                  <a:solidFill>
                    <a:schemeClr val="accent6">
                      <a:lumMod val="75000"/>
                    </a:schemeClr>
                  </a:solidFill>
                  <a:ea typeface="맑은 고딕" panose="020B0503020000020004" pitchFamily="50" charset="-127"/>
                </a:rPr>
                <a:t>회귀분석</a:t>
              </a:r>
            </a:p>
          </p:txBody>
        </p:sp>
        <p:sp>
          <p:nvSpPr>
            <p:cNvPr id="5" name="직사각형 4"/>
            <p:cNvSpPr>
              <a:spLocks noChangeArrowheads="1"/>
            </p:cNvSpPr>
            <p:nvPr/>
          </p:nvSpPr>
          <p:spPr bwMode="auto">
            <a:xfrm>
              <a:off x="6685508" y="188640"/>
              <a:ext cx="1237170" cy="5219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>
                <a:defRPr/>
              </a:pPr>
              <a:r>
                <a:rPr lang="en-US" altLang="ko-KR" sz="2000" b="1" dirty="0">
                  <a:solidFill>
                    <a:srgbClr val="984807"/>
                  </a:solidFill>
                  <a:ea typeface="맑은 고딕" panose="020B0503020000020004" pitchFamily="50" charset="-127"/>
                </a:rPr>
                <a:t>Chapter </a:t>
              </a:r>
              <a:r>
                <a:rPr lang="en-US" altLang="ko-KR" sz="2800" b="1" dirty="0">
                  <a:solidFill>
                    <a:srgbClr val="984807"/>
                  </a:solidFill>
                  <a:ea typeface="맑은 고딕" panose="020B0503020000020004" pitchFamily="50" charset="-127"/>
                </a:rPr>
                <a:t>11</a:t>
              </a:r>
              <a:endParaRPr lang="ko-KR" altLang="en-US" sz="2800" b="1" dirty="0">
                <a:solidFill>
                  <a:srgbClr val="984807"/>
                </a:solidFill>
                <a:ea typeface="맑은 고딕" panose="020B0503020000020004" pitchFamily="50" charset="-127"/>
              </a:endParaRPr>
            </a:p>
          </p:txBody>
        </p:sp>
      </p:grpSp>
      <p:sp>
        <p:nvSpPr>
          <p:cNvPr id="6" name="Rectangle 440"/>
          <p:cNvSpPr>
            <a:spLocks noChangeArrowheads="1"/>
          </p:cNvSpPr>
          <p:nvPr userDrawn="1"/>
        </p:nvSpPr>
        <p:spPr bwMode="invGray">
          <a:xfrm>
            <a:off x="0" y="587375"/>
            <a:ext cx="12192000" cy="107950"/>
          </a:xfrm>
          <a:prstGeom prst="rect">
            <a:avLst/>
          </a:prstGeom>
          <a:solidFill>
            <a:srgbClr val="FF9933"/>
          </a:solidFill>
          <a:ln>
            <a:noFill/>
          </a:ln>
          <a:extLst>
            <a:ext uri="{91240B29-F687-4F45-9708-019B960494DF}">
              <a14:hiddenLine xmlns:a14="http://schemas.microsoft.com/office/drawing/2010/main" w="222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20000"/>
              </a:spcBef>
              <a:defRPr/>
            </a:pPr>
            <a:endParaRPr lang="ko-KR" altLang="en-US" sz="3200">
              <a:solidFill>
                <a:srgbClr val="481C10"/>
              </a:solidFill>
              <a:ea typeface="맑은 고딕" panose="020B0503020000020004" pitchFamily="50" charset="-127"/>
            </a:endParaRPr>
          </a:p>
        </p:txBody>
      </p:sp>
      <p:pic>
        <p:nvPicPr>
          <p:cNvPr id="7" name="그림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492" t="68494" r="5122" b="13763"/>
          <a:stretch>
            <a:fillRect/>
          </a:stretch>
        </p:blipFill>
        <p:spPr bwMode="auto">
          <a:xfrm>
            <a:off x="7361767" y="5372100"/>
            <a:ext cx="4415367" cy="1354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448107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1_본문(이론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 userDrawn="1"/>
        </p:nvCxnSpPr>
        <p:spPr>
          <a:xfrm>
            <a:off x="1" y="908050"/>
            <a:ext cx="3119967" cy="0"/>
          </a:xfrm>
          <a:prstGeom prst="line">
            <a:avLst/>
          </a:prstGeom>
          <a:ln w="762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 userDrawn="1"/>
        </p:nvCxnSpPr>
        <p:spPr>
          <a:xfrm>
            <a:off x="3119967" y="908050"/>
            <a:ext cx="3119967" cy="0"/>
          </a:xfrm>
          <a:prstGeom prst="line">
            <a:avLst/>
          </a:prstGeom>
          <a:ln w="76200">
            <a:solidFill>
              <a:srgbClr val="FF9933">
                <a:alpha val="74902"/>
              </a:srgb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 userDrawn="1"/>
        </p:nvCxnSpPr>
        <p:spPr>
          <a:xfrm>
            <a:off x="5952067" y="908050"/>
            <a:ext cx="3119967" cy="0"/>
          </a:xfrm>
          <a:prstGeom prst="line">
            <a:avLst/>
          </a:prstGeom>
          <a:ln w="76200">
            <a:solidFill>
              <a:srgbClr val="FF9933">
                <a:alpha val="49804"/>
              </a:srgb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 userDrawn="1"/>
        </p:nvCxnSpPr>
        <p:spPr>
          <a:xfrm>
            <a:off x="9072034" y="908050"/>
            <a:ext cx="3119967" cy="0"/>
          </a:xfrm>
          <a:prstGeom prst="line">
            <a:avLst/>
          </a:prstGeom>
          <a:ln w="76200">
            <a:solidFill>
              <a:srgbClr val="FFCC66">
                <a:alpha val="25098"/>
              </a:srgb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18"/>
          <p:cNvSpPr>
            <a:spLocks noChangeArrowheads="1"/>
          </p:cNvSpPr>
          <p:nvPr userDrawn="1"/>
        </p:nvSpPr>
        <p:spPr bwMode="auto">
          <a:xfrm>
            <a:off x="11039012" y="6605588"/>
            <a:ext cx="1123949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 eaLnBrk="1" latinLnBrk="1" hangingPunct="1">
              <a:defRPr/>
            </a:pPr>
            <a:fld id="{A0E67B28-C9E1-4EE0-8CA6-9354BDEC1A3D}" type="slidenum">
              <a:rPr lang="ko-KR" altLang="en-US" sz="120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pPr algn="r" eaLnBrk="1" latinLnBrk="1" hangingPunct="1">
                <a:defRPr/>
              </a:pPr>
              <a:t>‹#›</a:t>
            </a:fld>
            <a:r>
              <a:rPr lang="en-US" altLang="ko-KR" sz="1200" dirty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t>/77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4433" y="188913"/>
            <a:ext cx="10081120" cy="548680"/>
          </a:xfrm>
        </p:spPr>
        <p:txBody>
          <a:bodyPr/>
          <a:lstStyle>
            <a:lvl1pPr algn="l">
              <a:defRPr sz="2600" b="1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2" name="내용 개체 틀 2"/>
          <p:cNvSpPr>
            <a:spLocks noGrp="1"/>
          </p:cNvSpPr>
          <p:nvPr>
            <p:ph idx="1"/>
          </p:nvPr>
        </p:nvSpPr>
        <p:spPr>
          <a:xfrm>
            <a:off x="334434" y="1052736"/>
            <a:ext cx="11522207" cy="5472608"/>
          </a:xfrm>
        </p:spPr>
        <p:txBody>
          <a:bodyPr/>
          <a:lstStyle>
            <a:lvl1pPr marL="266700" indent="-266700">
              <a:lnSpc>
                <a:spcPct val="150000"/>
              </a:lnSpc>
              <a:spcBef>
                <a:spcPts val="0"/>
              </a:spcBef>
              <a:buClr>
                <a:srgbClr val="FF6600"/>
              </a:buClr>
              <a:buFont typeface="Wingdings" pitchFamily="2" charset="2"/>
              <a:buChar char="n"/>
              <a:defRPr sz="2200" b="1">
                <a:solidFill>
                  <a:schemeClr val="accent6">
                    <a:lumMod val="75000"/>
                  </a:schemeClr>
                </a:solidFill>
                <a:latin typeface="+mn-ea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rgbClr val="FF6600"/>
              </a:buClr>
              <a:buFont typeface="Wingdings" pitchFamily="2" charset="2"/>
              <a:buChar char="§"/>
              <a:defRPr sz="2000" b="1">
                <a:latin typeface="+mn-ea"/>
                <a:ea typeface="+mn-ea"/>
              </a:defRPr>
            </a:lvl2pPr>
            <a:lvl3pPr marL="628650" indent="-180975">
              <a:spcAft>
                <a:spcPts val="300"/>
              </a:spcAft>
              <a:buClr>
                <a:srgbClr val="FF6600"/>
              </a:buClr>
              <a:defRPr sz="1600">
                <a:latin typeface="+mn-ea"/>
                <a:ea typeface="+mn-ea"/>
              </a:defRPr>
            </a:lvl3pPr>
            <a:lvl4pPr marL="809625" indent="-180975">
              <a:spcAft>
                <a:spcPts val="300"/>
              </a:spcAft>
              <a:buClr>
                <a:srgbClr val="FF6600"/>
              </a:buClr>
              <a:buSzPct val="96000"/>
              <a:defRPr sz="1400">
                <a:latin typeface="+mn-ea"/>
                <a:ea typeface="+mn-ea"/>
              </a:defRPr>
            </a:lvl4pPr>
            <a:lvl5pPr marL="990600" indent="-180975">
              <a:buClr>
                <a:srgbClr val="00918E"/>
              </a:buClr>
              <a:defRPr sz="14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</p:txBody>
      </p:sp>
    </p:spTree>
    <p:extLst>
      <p:ext uri="{BB962C8B-B14F-4D97-AF65-F5344CB8AC3E}">
        <p14:creationId xmlns:p14="http://schemas.microsoft.com/office/powerpoint/2010/main" val="534312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7DAA02B1-6AF6-4F9F-9EE2-4BC208584CB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7FF0EF93-D7FA-4E15-B283-F70024298782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7032104" y="1844824"/>
            <a:ext cx="4703233" cy="132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defRPr/>
            </a:pPr>
            <a:r>
              <a:rPr lang="en-US" altLang="ko-KR" sz="8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Q&amp;A</a:t>
            </a:r>
            <a:endParaRPr lang="ko-KR" altLang="en-US" sz="8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13486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440"/>
          <p:cNvSpPr>
            <a:spLocks noChangeArrowheads="1"/>
          </p:cNvSpPr>
          <p:nvPr userDrawn="1"/>
        </p:nvSpPr>
        <p:spPr bwMode="invGray">
          <a:xfrm>
            <a:off x="0" y="-22224"/>
            <a:ext cx="12192000" cy="555625"/>
          </a:xfrm>
          <a:prstGeom prst="rect">
            <a:avLst/>
          </a:prstGeom>
          <a:solidFill>
            <a:srgbClr val="B3E3EE"/>
          </a:solidFill>
          <a:ln>
            <a:noFill/>
          </a:ln>
          <a:extLst>
            <a:ext uri="{91240B29-F687-4F45-9708-019B960494DF}">
              <a14:hiddenLine xmlns:a14="http://schemas.microsoft.com/office/drawing/2010/main" w="222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20000"/>
              </a:spcBef>
              <a:defRPr/>
            </a:pPr>
            <a:endParaRPr lang="ko-KR" altLang="en-US" sz="3200">
              <a:solidFill>
                <a:srgbClr val="481C10"/>
              </a:solidFill>
              <a:ea typeface="맑은 고딕" panose="020B0503020000020004" pitchFamily="50" charset="-127"/>
            </a:endParaRPr>
          </a:p>
        </p:txBody>
      </p:sp>
      <p:sp>
        <p:nvSpPr>
          <p:cNvPr id="17" name="제목 9"/>
          <p:cNvSpPr>
            <a:spLocks noGrp="1"/>
          </p:cNvSpPr>
          <p:nvPr>
            <p:ph type="title"/>
          </p:nvPr>
        </p:nvSpPr>
        <p:spPr>
          <a:xfrm>
            <a:off x="84667" y="35744"/>
            <a:ext cx="10380133" cy="474662"/>
          </a:xfrm>
        </p:spPr>
        <p:txBody>
          <a:bodyPr>
            <a:noAutofit/>
          </a:bodyPr>
          <a:lstStyle>
            <a:lvl1pPr algn="l">
              <a:defRPr sz="2800" b="1" spc="-100" baseline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ffectLst>
                  <a:glow>
                    <a:schemeClr val="tx1"/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3406089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latinLnBrk="1" hangingPunct="1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8D960DED-4ABD-44E9-A618-8138BDF17A46}" type="datetime1">
              <a:rPr lang="ko-KR" altLang="en-US"/>
              <a:pPr>
                <a:defRPr/>
              </a:pPr>
              <a:t>2021-03-02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latinLnBrk="1" hangingPunct="1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latinLnBrk="1" hangingPunct="1">
              <a:defRPr kumimoji="0" sz="1200">
                <a:solidFill>
                  <a:srgbClr val="898989"/>
                </a:solidFill>
                <a:ea typeface="맑은 고딕" pitchFamily="50" charset="-127"/>
              </a:defRPr>
            </a:lvl1pPr>
          </a:lstStyle>
          <a:p>
            <a:fld id="{8897409E-76E4-43C0-9A22-E4A6405F09AF}" type="slidenum">
              <a:rPr lang="ko-KR" altLang="en-US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97" r:id="rId1"/>
    <p:sldLayoutId id="2147484198" r:id="rId2"/>
    <p:sldLayoutId id="2147484199" r:id="rId3"/>
    <p:sldLayoutId id="2147484200" r:id="rId4"/>
    <p:sldLayoutId id="2147484201" r:id="rId5"/>
    <p:sldLayoutId id="2147484202" r:id="rId6"/>
  </p:sldLayoutIdLst>
  <p:hf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Blip>
          <a:blip r:embed="rId8"/>
        </a:buBlip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5" Type="http://schemas.microsoft.com/office/2007/relationships/hdphoto" Target="../media/hdphoto1.wdp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8.png"/><Relationship Id="rId5" Type="http://schemas.openxmlformats.org/officeDocument/2006/relationships/image" Target="../media/image5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9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69.png"/><Relationship Id="rId7" Type="http://schemas.microsoft.com/office/2007/relationships/hdphoto" Target="../media/hdphoto3.wdp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2.png"/><Relationship Id="rId5" Type="http://schemas.microsoft.com/office/2007/relationships/hdphoto" Target="../media/hdphoto2.wdp"/><Relationship Id="rId4" Type="http://schemas.openxmlformats.org/officeDocument/2006/relationships/image" Target="../media/image70.png"/><Relationship Id="rId9" Type="http://schemas.openxmlformats.org/officeDocument/2006/relationships/image" Target="../media/image7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6.png"/><Relationship Id="rId4" Type="http://schemas.openxmlformats.org/officeDocument/2006/relationships/image" Target="../media/image82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1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9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8.png"/><Relationship Id="rId4" Type="http://schemas.openxmlformats.org/officeDocument/2006/relationships/image" Target="../media/image121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2.png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0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4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2.png"/><Relationship Id="rId5" Type="http://schemas.openxmlformats.org/officeDocument/2006/relationships/image" Target="../media/image138.png"/><Relationship Id="rId4" Type="http://schemas.openxmlformats.org/officeDocument/2006/relationships/image" Target="../media/image131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회귀분석</a:t>
            </a:r>
            <a:r>
              <a:rPr lang="en-US" altLang="ko-KR">
                <a:solidFill>
                  <a:srgbClr val="C00000"/>
                </a:solidFill>
              </a:rPr>
              <a:t> </a:t>
            </a:r>
            <a:endParaRPr lang="ko-KR" altLang="en-US">
              <a:solidFill>
                <a:srgbClr val="C00000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930A9A86-8356-4D7B-A0F7-97CD072F19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4826" y="1340767"/>
            <a:ext cx="8929686" cy="3771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2199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단순회귀분석의 개념과 특징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1774825" y="1066801"/>
            <a:ext cx="8642350" cy="5472113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단순회귀분석</a:t>
            </a:r>
            <a:r>
              <a:rPr lang="en-US" altLang="ko-KR" dirty="0"/>
              <a:t>(simple regression analysis)</a:t>
            </a:r>
            <a:r>
              <a:rPr lang="ko-KR" altLang="en-US" dirty="0"/>
              <a:t>의 개념</a:t>
            </a:r>
            <a:endParaRPr lang="en-US" altLang="ko-KR" dirty="0"/>
          </a:p>
          <a:p>
            <a:pPr marL="0" indent="0">
              <a:buNone/>
              <a:defRPr/>
            </a:pPr>
            <a:endParaRPr lang="en-US" altLang="ko-KR" sz="1800" b="0" dirty="0">
              <a:solidFill>
                <a:schemeClr val="tx1"/>
              </a:solidFill>
            </a:endParaRPr>
          </a:p>
          <a:p>
            <a:pPr marL="0" indent="0">
              <a:buNone/>
              <a:defRPr/>
            </a:pPr>
            <a:r>
              <a:rPr lang="ko-KR" altLang="en-US" sz="1800" b="0" dirty="0">
                <a:solidFill>
                  <a:schemeClr val="tx1"/>
                </a:solidFill>
              </a:rPr>
              <a:t>독립변수 </a:t>
            </a:r>
            <a:r>
              <a:rPr lang="en-US" altLang="ko-KR" sz="1800" b="0" dirty="0">
                <a:solidFill>
                  <a:schemeClr val="tx1"/>
                </a:solidFill>
              </a:rPr>
              <a:t>X</a:t>
            </a:r>
            <a:r>
              <a:rPr lang="ko-KR" altLang="en-US" sz="1800" b="0" dirty="0">
                <a:solidFill>
                  <a:schemeClr val="tx1"/>
                </a:solidFill>
              </a:rPr>
              <a:t> 가 종속변수 </a:t>
            </a:r>
            <a:r>
              <a:rPr lang="en-US" altLang="ko-KR" sz="1800" b="0" dirty="0">
                <a:solidFill>
                  <a:schemeClr val="tx1"/>
                </a:solidFill>
              </a:rPr>
              <a:t>Y</a:t>
            </a:r>
            <a:r>
              <a:rPr lang="ko-KR" altLang="en-US" sz="1800" b="0" dirty="0">
                <a:solidFill>
                  <a:schemeClr val="tx1"/>
                </a:solidFill>
              </a:rPr>
              <a:t> 에 미치는 영향을 </a:t>
            </a:r>
            <a:r>
              <a:rPr lang="ko-KR" altLang="en-US" sz="1800" b="0" dirty="0" err="1">
                <a:solidFill>
                  <a:schemeClr val="tx1"/>
                </a:solidFill>
              </a:rPr>
              <a:t>회귀식</a:t>
            </a:r>
            <a:r>
              <a:rPr lang="en-US" altLang="ko-KR" sz="1800" b="0" dirty="0">
                <a:solidFill>
                  <a:schemeClr val="tx1"/>
                </a:solidFill>
              </a:rPr>
              <a:t>(</a:t>
            </a:r>
            <a:r>
              <a:rPr lang="ko-KR" altLang="en-US" sz="1800" b="0" dirty="0">
                <a:solidFill>
                  <a:schemeClr val="tx1"/>
                </a:solidFill>
              </a:rPr>
              <a:t>회귀방정식</a:t>
            </a:r>
            <a:r>
              <a:rPr lang="en-US" altLang="ko-KR" sz="1800" b="0" dirty="0">
                <a:solidFill>
                  <a:schemeClr val="tx1"/>
                </a:solidFill>
              </a:rPr>
              <a:t>)</a:t>
            </a:r>
            <a:r>
              <a:rPr lang="ko-KR" altLang="en-US" sz="1800" b="0" dirty="0">
                <a:solidFill>
                  <a:schemeClr val="tx1"/>
                </a:solidFill>
              </a:rPr>
              <a:t>을 이용하여 </a:t>
            </a:r>
            <a:endParaRPr lang="en-US" altLang="ko-KR" sz="1800" b="0" dirty="0">
              <a:solidFill>
                <a:schemeClr val="tx1"/>
              </a:solidFill>
            </a:endParaRPr>
          </a:p>
          <a:p>
            <a:pPr marL="0" indent="0">
              <a:buNone/>
              <a:defRPr/>
            </a:pPr>
            <a:r>
              <a:rPr lang="ko-KR" altLang="en-US" sz="1800" b="0" dirty="0">
                <a:solidFill>
                  <a:schemeClr val="tx1"/>
                </a:solidFill>
              </a:rPr>
              <a:t>분석하는 방법</a:t>
            </a:r>
            <a:endParaRPr lang="en-US" altLang="ko-KR" sz="1800" b="0" dirty="0">
              <a:solidFill>
                <a:schemeClr val="tx1"/>
              </a:solidFill>
            </a:endParaRPr>
          </a:p>
          <a:p>
            <a:pPr marL="0" indent="0">
              <a:buNone/>
              <a:defRPr/>
            </a:pPr>
            <a:endParaRPr lang="en-US" altLang="ko-KR" sz="1800" b="0" dirty="0">
              <a:solidFill>
                <a:schemeClr val="tx1"/>
              </a:solidFill>
            </a:endParaRPr>
          </a:p>
          <a:p>
            <a:pPr>
              <a:buFont typeface="Wingdings" pitchFamily="2" charset="2"/>
              <a:buChar char="à"/>
              <a:defRPr/>
            </a:pPr>
            <a:r>
              <a:rPr lang="ko-KR" altLang="en-US" sz="1800" b="0" dirty="0" err="1">
                <a:solidFill>
                  <a:schemeClr val="tx1"/>
                </a:solidFill>
                <a:sym typeface="Wingdings" panose="05000000000000000000" pitchFamily="2" charset="2"/>
              </a:rPr>
              <a:t>회귀식을</a:t>
            </a:r>
            <a:r>
              <a:rPr lang="ko-KR" altLang="en-US" sz="1800" b="0" dirty="0">
                <a:solidFill>
                  <a:schemeClr val="tx1"/>
                </a:solidFill>
                <a:sym typeface="Wingdings" panose="05000000000000000000" pitchFamily="2" charset="2"/>
              </a:rPr>
              <a:t> 이용하여 변수 </a:t>
            </a:r>
            <a:r>
              <a:rPr lang="en-US" altLang="ko-KR" sz="1800" b="0" dirty="0">
                <a:solidFill>
                  <a:schemeClr val="tx1"/>
                </a:solidFill>
                <a:sym typeface="Wingdings" panose="05000000000000000000" pitchFamily="2" charset="2"/>
              </a:rPr>
              <a:t>X</a:t>
            </a:r>
            <a:r>
              <a:rPr lang="ko-KR" altLang="en-US" sz="1800" b="0" dirty="0">
                <a:solidFill>
                  <a:schemeClr val="tx1"/>
                </a:solidFill>
                <a:sym typeface="Wingdings" panose="05000000000000000000" pitchFamily="2" charset="2"/>
              </a:rPr>
              <a:t> 를 원인으로 </a:t>
            </a:r>
            <a:r>
              <a:rPr lang="en-US" altLang="ko-KR" sz="1800" b="0" dirty="0">
                <a:solidFill>
                  <a:schemeClr val="tx1"/>
                </a:solidFill>
                <a:sym typeface="Wingdings" panose="05000000000000000000" pitchFamily="2" charset="2"/>
              </a:rPr>
              <a:t>Y</a:t>
            </a:r>
            <a:r>
              <a:rPr lang="ko-KR" altLang="en-US" sz="1800" b="0" dirty="0">
                <a:solidFill>
                  <a:schemeClr val="tx1"/>
                </a:solidFill>
                <a:sym typeface="Wingdings" panose="05000000000000000000" pitchFamily="2" charset="2"/>
              </a:rPr>
              <a:t> 가 어떻게 될지를 추정하거나 </a:t>
            </a:r>
            <a:endParaRPr lang="en-US" altLang="ko-KR" sz="1800" b="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0" indent="0">
              <a:buNone/>
              <a:defRPr/>
            </a:pPr>
            <a:r>
              <a:rPr lang="en-US" altLang="ko-KR" sz="1800" b="0" dirty="0">
                <a:solidFill>
                  <a:schemeClr val="tx1"/>
                </a:solidFill>
                <a:sym typeface="Wingdings" panose="05000000000000000000" pitchFamily="2" charset="2"/>
              </a:rPr>
              <a:t>   </a:t>
            </a:r>
            <a:r>
              <a:rPr lang="ko-KR" altLang="en-US" sz="1800" b="0" dirty="0">
                <a:solidFill>
                  <a:schemeClr val="tx1"/>
                </a:solidFill>
                <a:sym typeface="Wingdings" panose="05000000000000000000" pitchFamily="2" charset="2"/>
              </a:rPr>
              <a:t>설명하는 것을 목적으로</a:t>
            </a:r>
            <a:r>
              <a:rPr lang="en-US" altLang="ko-KR" sz="1800" b="0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ko-KR" altLang="en-US" sz="1800" b="0" dirty="0">
                <a:solidFill>
                  <a:schemeClr val="tx1"/>
                </a:solidFill>
                <a:sym typeface="Wingdings" panose="05000000000000000000" pitchFamily="2" charset="2"/>
              </a:rPr>
              <a:t>함</a:t>
            </a:r>
            <a:r>
              <a:rPr lang="en-US" altLang="ko-KR" sz="1800" b="0" dirty="0">
                <a:solidFill>
                  <a:schemeClr val="tx1"/>
                </a:solidFill>
                <a:sym typeface="Wingdings" panose="05000000000000000000" pitchFamily="2" charset="2"/>
              </a:rPr>
              <a:t>.</a:t>
            </a:r>
            <a:endParaRPr lang="ko-KR" altLang="en-US" sz="1800" b="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단순회귀분석의 개념과 특징</a:t>
            </a:r>
          </a:p>
        </p:txBody>
      </p:sp>
      <p:pic>
        <p:nvPicPr>
          <p:cNvPr id="15364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2528" y="2996952"/>
            <a:ext cx="2841625" cy="3033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내용 개체 틀 1"/>
              <p:cNvSpPr>
                <a:spLocks noGrp="1"/>
              </p:cNvSpPr>
              <p:nvPr>
                <p:ph idx="1"/>
              </p:nvPr>
            </p:nvSpPr>
            <p:spPr>
              <a:xfrm>
                <a:off x="1774825" y="1124745"/>
                <a:ext cx="8642350" cy="962025"/>
              </a:xfrm>
            </p:spPr>
            <p:txBody>
              <a:bodyPr/>
              <a:lstStyle/>
              <a:p>
                <a:pPr>
                  <a:buFont typeface="맑은 고딕" panose="020B0503020000020004" pitchFamily="50" charset="-127"/>
                  <a:buChar char="■"/>
                  <a:defRPr/>
                </a:pPr>
                <a:r>
                  <a:rPr lang="ko-KR" altLang="en-US" sz="1800" dirty="0"/>
                  <a:t> 단순회귀분석의 특징</a:t>
                </a:r>
                <a:endParaRPr lang="en-US" altLang="ko-KR" sz="1800" dirty="0"/>
              </a:p>
              <a:p>
                <a:pPr marL="0" indent="0">
                  <a:buNone/>
                  <a:defRPr/>
                </a:pPr>
                <a:r>
                  <a:rPr lang="ko-KR" altLang="en-US" sz="1800" b="0" dirty="0">
                    <a:solidFill>
                      <a:schemeClr val="tx1"/>
                    </a:solidFill>
                  </a:rPr>
                  <a:t>자연과학에서는</a:t>
                </a:r>
                <a14:m>
                  <m:oMath xmlns:m="http://schemas.openxmlformats.org/officeDocument/2006/math">
                    <m:r>
                      <a:rPr lang="en-US" altLang="ko-KR" sz="1800" b="0" i="1" dirty="0">
                        <a:solidFill>
                          <a:schemeClr val="tx1"/>
                        </a:solidFill>
                        <a:latin typeface="Cambria Math"/>
                      </a:rPr>
                      <m:t> </m:t>
                    </m:r>
                    <m:r>
                      <a:rPr lang="en-US" altLang="ko-KR" sz="1800" b="0" i="1" dirty="0">
                        <a:solidFill>
                          <a:schemeClr val="tx1"/>
                        </a:solidFill>
                        <a:latin typeface="Cambria Math"/>
                      </a:rPr>
                      <m:t>𝑋</m:t>
                    </m:r>
                  </m:oMath>
                </a14:m>
                <a:r>
                  <a:rPr lang="ko-KR" altLang="en-US" sz="1800" b="0" dirty="0">
                    <a:solidFill>
                      <a:schemeClr val="tx1"/>
                    </a:solidFill>
                  </a:rPr>
                  <a:t>의 변화로 인해 </a:t>
                </a:r>
                <a14:m>
                  <m:oMath xmlns:m="http://schemas.openxmlformats.org/officeDocument/2006/math">
                    <m:r>
                      <a:rPr lang="en-US" altLang="ko-KR" sz="1800" b="0" i="1" dirty="0">
                        <a:solidFill>
                          <a:schemeClr val="tx1"/>
                        </a:solidFill>
                        <a:latin typeface="Cambria Math"/>
                      </a:rPr>
                      <m:t>𝑌</m:t>
                    </m:r>
                  </m:oMath>
                </a14:m>
                <a:r>
                  <a:rPr lang="ko-KR" altLang="en-US" sz="1800" b="0" dirty="0">
                    <a:solidFill>
                      <a:schemeClr val="tx1"/>
                    </a:solidFill>
                  </a:rPr>
                  <a:t>가 받는 영향이 </a:t>
                </a:r>
                <a:r>
                  <a:rPr lang="en-US" altLang="ko-KR" sz="1800" b="0" dirty="0">
                    <a:solidFill>
                      <a:schemeClr val="tx1"/>
                    </a:solidFill>
                  </a:rPr>
                  <a:t>1:1</a:t>
                </a:r>
                <a:r>
                  <a:rPr lang="ko-KR" altLang="en-US" sz="1800" b="0" dirty="0">
                    <a:solidFill>
                      <a:schemeClr val="tx1"/>
                    </a:solidFill>
                  </a:rPr>
                  <a:t>로 짝을 이루어 계산되므로 </a:t>
                </a:r>
                <a:r>
                  <a:rPr lang="ko-KR" altLang="en-US" sz="1800" b="0" dirty="0" err="1">
                    <a:solidFill>
                      <a:schemeClr val="tx1"/>
                    </a:solidFill>
                  </a:rPr>
                  <a:t>회귀식을</a:t>
                </a:r>
                <a:r>
                  <a:rPr lang="ko-KR" altLang="en-US" sz="1800" b="0" dirty="0">
                    <a:solidFill>
                      <a:schemeClr val="tx1"/>
                    </a:solidFill>
                  </a:rPr>
                  <a:t> 특정한 </a:t>
                </a:r>
                <a:r>
                  <a:rPr lang="ko-KR" altLang="en-US" sz="1800" b="0" dirty="0" err="1">
                    <a:solidFill>
                      <a:schemeClr val="tx1"/>
                    </a:solidFill>
                  </a:rPr>
                  <a:t>함수식</a:t>
                </a:r>
                <a:r>
                  <a:rPr lang="ko-KR" altLang="en-US" sz="1800" b="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1800" b="0" i="1" dirty="0">
                        <a:solidFill>
                          <a:schemeClr val="tx1"/>
                        </a:solidFill>
                        <a:latin typeface="Cambria Math"/>
                      </a:rPr>
                      <m:t>𝑓</m:t>
                    </m:r>
                    <m:r>
                      <a:rPr lang="en-US" altLang="ko-KR" sz="1800" b="0" i="1" dirty="0">
                        <a:solidFill>
                          <a:schemeClr val="tx1"/>
                        </a:solidFill>
                        <a:latin typeface="Cambria Math"/>
                      </a:rPr>
                      <m:t>(</m:t>
                    </m:r>
                    <m:r>
                      <a:rPr lang="en-US" altLang="ko-KR" sz="1800" b="0" i="1" dirty="0">
                        <a:solidFill>
                          <a:schemeClr val="tx1"/>
                        </a:solidFill>
                        <a:latin typeface="Cambria Math"/>
                      </a:rPr>
                      <m:t>𝑥</m:t>
                    </m:r>
                    <m:r>
                      <a:rPr lang="en-US" altLang="ko-KR" sz="1800" b="0" i="1" dirty="0">
                        <a:solidFill>
                          <a:schemeClr val="tx1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lang="en-US" altLang="ko-KR" sz="1800" b="0" dirty="0">
                    <a:solidFill>
                      <a:schemeClr val="tx1"/>
                    </a:solidFill>
                  </a:rPr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1800" b="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𝛽</m:t>
                        </m:r>
                      </m:e>
                      <m:sub>
                        <m:r>
                          <a:rPr lang="en-US" altLang="ko-KR" sz="1800" b="0" i="1">
                            <a:solidFill>
                              <a:schemeClr val="tx1"/>
                            </a:solidFill>
                            <a:latin typeface="Cambria Math"/>
                          </a:rPr>
                          <m:t>0</m:t>
                        </m:r>
                      </m:sub>
                    </m:sSub>
                  </m:oMath>
                </a14:m>
                <a:r>
                  <a:rPr lang="ko-KR" altLang="en-US" sz="1800" b="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ko-KR" sz="1800" b="0" dirty="0">
                    <a:solidFill>
                      <a:schemeClr val="tx1"/>
                    </a:solidFill>
                  </a:rPr>
                  <a:t>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1800" b="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𝛽</m:t>
                        </m:r>
                      </m:e>
                      <m:sub>
                        <m:r>
                          <a:rPr lang="en-US" altLang="ko-KR" sz="1800" b="0" i="1">
                            <a:solidFill>
                              <a:schemeClr val="tx1"/>
                            </a:solidFill>
                            <a:latin typeface="Cambria Math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ko-KR" sz="18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800" b="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altLang="ko-KR" sz="1800" b="0" i="1">
                            <a:solidFill>
                              <a:schemeClr val="tx1"/>
                            </a:solidFill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ko-KR" altLang="en-US" sz="1800" b="0" i="1">
                        <a:solidFill>
                          <a:schemeClr val="tx1"/>
                        </a:solidFill>
                        <a:latin typeface="Cambria Math"/>
                      </a:rPr>
                      <m:t>으로</m:t>
                    </m:r>
                    <m:r>
                      <a:rPr lang="en-US" altLang="ko-KR" sz="1800" b="0" i="1">
                        <a:solidFill>
                          <a:schemeClr val="tx1"/>
                        </a:solidFill>
                        <a:latin typeface="Cambria Math"/>
                      </a:rPr>
                      <m:t> </m:t>
                    </m:r>
                    <m:r>
                      <a:rPr lang="ko-KR" altLang="en-US" sz="1800" b="0" i="1">
                        <a:solidFill>
                          <a:schemeClr val="tx1"/>
                        </a:solidFill>
                        <a:latin typeface="Cambria Math"/>
                      </a:rPr>
                      <m:t>도출</m:t>
                    </m:r>
                  </m:oMath>
                </a14:m>
                <a:endParaRPr lang="ko-KR" altLang="en-US" sz="18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내용 개체 틀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74825" y="1124745"/>
                <a:ext cx="8642350" cy="962025"/>
              </a:xfrm>
              <a:blipFill>
                <a:blip r:embed="rId3"/>
                <a:stretch>
                  <a:fillRect l="-705" b="-4394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단순회귀분석의 개념과 특징</a:t>
            </a:r>
          </a:p>
        </p:txBody>
      </p:sp>
      <p:pic>
        <p:nvPicPr>
          <p:cNvPr id="16388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1638" y="3803130"/>
            <a:ext cx="3349625" cy="279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내용 개체 틀 1"/>
              <p:cNvSpPr>
                <a:spLocks noGrp="1"/>
              </p:cNvSpPr>
              <p:nvPr>
                <p:ph idx="1"/>
              </p:nvPr>
            </p:nvSpPr>
            <p:spPr>
              <a:xfrm>
                <a:off x="1774825" y="1124745"/>
                <a:ext cx="8642350" cy="962025"/>
              </a:xfrm>
            </p:spPr>
            <p:txBody>
              <a:bodyPr/>
              <a:lstStyle/>
              <a:p>
                <a:pPr marL="0" indent="0" latinLnBrk="0">
                  <a:buNone/>
                  <a:defRPr/>
                </a:pPr>
                <a:r>
                  <a:rPr lang="ko-KR" altLang="en-US" sz="1800" b="0" dirty="0">
                    <a:solidFill>
                      <a:schemeClr val="tx1"/>
                    </a:solidFill>
                  </a:rPr>
                  <a:t>인문</a:t>
                </a:r>
                <a:r>
                  <a:rPr lang="en-US" altLang="ko-KR" sz="1800" b="0" dirty="0">
                    <a:solidFill>
                      <a:schemeClr val="tx1"/>
                    </a:solidFill>
                  </a:rPr>
                  <a:t>/</a:t>
                </a:r>
                <a:r>
                  <a:rPr lang="ko-KR" altLang="en-US" sz="1800" b="0" dirty="0">
                    <a:solidFill>
                      <a:schemeClr val="tx1"/>
                    </a:solidFill>
                  </a:rPr>
                  <a:t>사회과학에서는 고려해야 할 변수가 많다</a:t>
                </a:r>
                <a:r>
                  <a:rPr lang="en-US" altLang="ko-KR" sz="1800" b="0" dirty="0">
                    <a:solidFill>
                      <a:schemeClr val="tx1"/>
                    </a:solidFill>
                  </a:rPr>
                  <a:t>. </a:t>
                </a:r>
              </a:p>
              <a:p>
                <a:pPr marL="0" indent="0" latinLnBrk="0">
                  <a:buNone/>
                  <a:defRPr/>
                </a:pPr>
                <a:r>
                  <a:rPr lang="en-US" altLang="ko-KR" sz="1800" b="0" dirty="0">
                    <a:solidFill>
                      <a:schemeClr val="tx1"/>
                    </a:solidFill>
                  </a:rPr>
                  <a:t>[</a:t>
                </a:r>
                <a:r>
                  <a:rPr lang="ko-KR" altLang="en-US" sz="1800" b="0" dirty="0">
                    <a:solidFill>
                      <a:schemeClr val="tx1"/>
                    </a:solidFill>
                  </a:rPr>
                  <a:t>표</a:t>
                </a:r>
                <a:r>
                  <a:rPr lang="en-US" altLang="ko-KR" sz="1800" b="0" dirty="0">
                    <a:solidFill>
                      <a:schemeClr val="tx1"/>
                    </a:solidFill>
                  </a:rPr>
                  <a:t>11-1]</a:t>
                </a:r>
                <a:r>
                  <a:rPr lang="ko-KR" altLang="en-US" sz="1800" b="0" dirty="0">
                    <a:solidFill>
                      <a:schemeClr val="tx1"/>
                    </a:solidFill>
                  </a:rPr>
                  <a:t>의 광고비와 매출액을 보더라도 지난 </a:t>
                </a:r>
                <a:r>
                  <a:rPr lang="en-US" altLang="ko-KR" sz="1800" b="0" dirty="0">
                    <a:solidFill>
                      <a:schemeClr val="tx1"/>
                    </a:solidFill>
                  </a:rPr>
                  <a:t>15</a:t>
                </a:r>
                <a:r>
                  <a:rPr lang="ko-KR" altLang="en-US" sz="1800" b="0" dirty="0">
                    <a:solidFill>
                      <a:schemeClr val="tx1"/>
                    </a:solidFill>
                  </a:rPr>
                  <a:t>년간 국내 경기 상황도 변화무쌍했고</a:t>
                </a:r>
                <a:r>
                  <a:rPr lang="en-US" altLang="ko-KR" sz="1800" b="0" dirty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ko-KR" sz="1800" b="0" i="1" dirty="0">
                        <a:solidFill>
                          <a:schemeClr val="tx1"/>
                        </a:solidFill>
                        <a:latin typeface="Cambria Math"/>
                      </a:rPr>
                      <m:t>𝐴</m:t>
                    </m:r>
                  </m:oMath>
                </a14:m>
                <a:r>
                  <a:rPr lang="ko-KR" altLang="en-US" sz="1800" b="0" dirty="0">
                    <a:solidFill>
                      <a:schemeClr val="tx1"/>
                    </a:solidFill>
                  </a:rPr>
                  <a:t> 주식회사의 기술력이나 업무 능력도 매년 동일하지 않았다</a:t>
                </a:r>
                <a:r>
                  <a:rPr lang="en-US" altLang="ko-KR" sz="1800" b="0" dirty="0">
                    <a:solidFill>
                      <a:schemeClr val="tx1"/>
                    </a:solidFill>
                  </a:rPr>
                  <a:t>. </a:t>
                </a:r>
              </a:p>
              <a:p>
                <a:pPr marL="0" indent="0" latinLnBrk="0">
                  <a:buNone/>
                  <a:defRPr/>
                </a:pPr>
                <a:endParaRPr lang="en-US" altLang="ko-KR" sz="1800" b="0" dirty="0">
                  <a:solidFill>
                    <a:schemeClr val="tx1"/>
                  </a:solidFill>
                </a:endParaRPr>
              </a:p>
              <a:p>
                <a:pPr marL="0" indent="0" latinLnBrk="0">
                  <a:buNone/>
                  <a:defRPr/>
                </a:pPr>
                <a:r>
                  <a:rPr lang="ko-KR" altLang="en-US" sz="1800" b="0" dirty="0">
                    <a:solidFill>
                      <a:schemeClr val="tx1"/>
                    </a:solidFill>
                  </a:rPr>
                  <a:t>이로 인해 두 변수 </a:t>
                </a:r>
                <a14:m>
                  <m:oMath xmlns:m="http://schemas.openxmlformats.org/officeDocument/2006/math">
                    <m:r>
                      <a:rPr lang="en-US" altLang="ko-KR" sz="1800" b="0" i="1" dirty="0">
                        <a:solidFill>
                          <a:schemeClr val="tx1"/>
                        </a:solidFill>
                        <a:latin typeface="Cambria Math"/>
                      </a:rPr>
                      <m:t>𝑋</m:t>
                    </m:r>
                  </m:oMath>
                </a14:m>
                <a:r>
                  <a:rPr lang="ko-KR" altLang="en-US" sz="1800" b="0" dirty="0">
                    <a:solidFill>
                      <a:schemeClr val="tx1"/>
                    </a:solidFill>
                  </a:rPr>
                  <a:t>와</a:t>
                </a:r>
                <a14:m>
                  <m:oMath xmlns:m="http://schemas.openxmlformats.org/officeDocument/2006/math">
                    <m:r>
                      <a:rPr lang="ko-KR" altLang="en-US" sz="1800" b="0" i="1" dirty="0">
                        <a:solidFill>
                          <a:schemeClr val="tx1"/>
                        </a:solidFill>
                        <a:latin typeface="Cambria Math"/>
                      </a:rPr>
                      <m:t> </m:t>
                    </m:r>
                    <m:r>
                      <a:rPr lang="en-US" altLang="ko-KR" sz="1800" b="0" i="1" dirty="0">
                        <a:solidFill>
                          <a:schemeClr val="tx1"/>
                        </a:solidFill>
                        <a:latin typeface="Cambria Math"/>
                      </a:rPr>
                      <m:t>𝑌</m:t>
                    </m:r>
                  </m:oMath>
                </a14:m>
                <a:r>
                  <a:rPr lang="ko-KR" altLang="en-US" sz="1800" b="0" dirty="0">
                    <a:solidFill>
                      <a:schemeClr val="tx1"/>
                    </a:solidFill>
                  </a:rPr>
                  <a:t>를 정확한 식으로 도출하기 어려우므로</a:t>
                </a:r>
                <a:r>
                  <a:rPr lang="en-US" altLang="ko-KR" sz="1800" b="0" dirty="0">
                    <a:solidFill>
                      <a:schemeClr val="tx1"/>
                    </a:solidFill>
                  </a:rPr>
                  <a:t>, </a:t>
                </a:r>
              </a:p>
              <a:p>
                <a:pPr marL="0" indent="0" latinLnBrk="0">
                  <a:buNone/>
                  <a:defRPr/>
                </a:pPr>
                <a:r>
                  <a:rPr lang="ko-KR" altLang="en-US" sz="1800" b="0" dirty="0">
                    <a:solidFill>
                      <a:schemeClr val="tx1"/>
                    </a:solidFill>
                  </a:rPr>
                  <a:t>독립변수 </a:t>
                </a:r>
                <a14:m>
                  <m:oMath xmlns:m="http://schemas.openxmlformats.org/officeDocument/2006/math">
                    <m:r>
                      <a:rPr lang="en-US" altLang="ko-KR" sz="1800" b="0" i="1" dirty="0">
                        <a:solidFill>
                          <a:schemeClr val="tx1"/>
                        </a:solidFill>
                        <a:latin typeface="Cambria Math"/>
                      </a:rPr>
                      <m:t>𝑋</m:t>
                    </m:r>
                  </m:oMath>
                </a14:m>
                <a:r>
                  <a:rPr lang="ko-KR" altLang="en-US" sz="1800" b="0" dirty="0">
                    <a:solidFill>
                      <a:schemeClr val="tx1"/>
                    </a:solidFill>
                  </a:rPr>
                  <a:t>와 종속변수 </a:t>
                </a:r>
                <a14:m>
                  <m:oMath xmlns:m="http://schemas.openxmlformats.org/officeDocument/2006/math">
                    <m:r>
                      <a:rPr lang="en-US" altLang="ko-KR" sz="1800" b="0" i="1" dirty="0">
                        <a:solidFill>
                          <a:schemeClr val="tx1"/>
                        </a:solidFill>
                        <a:latin typeface="Cambria Math"/>
                      </a:rPr>
                      <m:t>𝑌</m:t>
                    </m:r>
                  </m:oMath>
                </a14:m>
                <a:r>
                  <a:rPr lang="ko-KR" altLang="en-US" sz="1800" b="0" dirty="0">
                    <a:solidFill>
                      <a:schemeClr val="tx1"/>
                    </a:solidFill>
                  </a:rPr>
                  <a:t>의 관계는 </a:t>
                </a:r>
                <a:r>
                  <a:rPr lang="en-US" altLang="ko-KR" sz="1800" b="0" dirty="0">
                    <a:solidFill>
                      <a:schemeClr val="tx1"/>
                    </a:solidFill>
                  </a:rPr>
                  <a:t>[</a:t>
                </a:r>
                <a14:m>
                  <m:oMath xmlns:m="http://schemas.openxmlformats.org/officeDocument/2006/math">
                    <m:r>
                      <a:rPr lang="ko-KR" altLang="en-US" sz="1800" b="0" i="1" dirty="0">
                        <a:solidFill>
                          <a:schemeClr val="tx1"/>
                        </a:solidFill>
                        <a:latin typeface="Cambria Math"/>
                      </a:rPr>
                      <m:t>그림</m:t>
                    </m:r>
                    <m:r>
                      <a:rPr lang="ko-KR" altLang="en-US" sz="1800" b="0" i="1" dirty="0">
                        <a:solidFill>
                          <a:schemeClr val="tx1"/>
                        </a:solidFill>
                        <a:latin typeface="Cambria Math"/>
                      </a:rPr>
                      <m:t> 11−2(</m:t>
                    </m:r>
                    <m:r>
                      <a:rPr lang="en-US" altLang="ko-KR" sz="1800" b="0" i="1" dirty="0">
                        <a:solidFill>
                          <a:schemeClr val="tx1"/>
                        </a:solidFill>
                        <a:latin typeface="Cambria Math"/>
                      </a:rPr>
                      <m:t>𝑏</m:t>
                    </m:r>
                    <m:r>
                      <a:rPr lang="en-US" altLang="ko-KR" sz="1800" b="0" i="1" dirty="0">
                        <a:solidFill>
                          <a:schemeClr val="tx1"/>
                        </a:solidFill>
                        <a:latin typeface="Cambria Math"/>
                      </a:rPr>
                      <m:t>)]</m:t>
                    </m:r>
                  </m:oMath>
                </a14:m>
                <a:r>
                  <a:rPr lang="ko-KR" altLang="en-US" sz="1800" b="0" dirty="0">
                    <a:solidFill>
                      <a:schemeClr val="tx1"/>
                    </a:solidFill>
                  </a:rPr>
                  <a:t>와 같이 </a:t>
                </a:r>
                <a:r>
                  <a:rPr lang="en-US" altLang="ko-KR" sz="1800" b="0" dirty="0">
                    <a:solidFill>
                      <a:schemeClr val="tx1"/>
                    </a:solidFill>
                  </a:rPr>
                  <a:t/>
                </a:r>
                <a:br>
                  <a:rPr lang="en-US" altLang="ko-KR" sz="1800" b="0" dirty="0">
                    <a:solidFill>
                      <a:schemeClr val="tx1"/>
                    </a:solidFill>
                  </a:rPr>
                </a:br>
                <a:r>
                  <a:rPr lang="ko-KR" altLang="en-US" sz="1800" b="0" dirty="0">
                    <a:solidFill>
                      <a:schemeClr val="tx1"/>
                    </a:solidFill>
                  </a:rPr>
                  <a:t>조건부 평균                            이 된다</a:t>
                </a:r>
                <a:r>
                  <a:rPr lang="en-US" altLang="ko-KR" sz="1800" b="0" dirty="0">
                    <a:solidFill>
                      <a:schemeClr val="tx1"/>
                    </a:solidFill>
                  </a:rPr>
                  <a:t>. </a:t>
                </a:r>
                <a:r>
                  <a:rPr lang="ko-KR" altLang="en-US" sz="1800" b="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6" name="내용 개체 틀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74825" y="1124745"/>
                <a:ext cx="8642350" cy="962025"/>
              </a:xfrm>
              <a:blipFill>
                <a:blip r:embed="rId3"/>
                <a:stretch>
                  <a:fillRect l="-564" b="-21592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그림 1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3849" t="87474" r="13362" b="-2624"/>
          <a:stretch/>
        </p:blipFill>
        <p:spPr bwMode="auto">
          <a:xfrm>
            <a:off x="3168650" y="3683283"/>
            <a:ext cx="2133601" cy="3965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단순회귀분석의 개념과 특징</a:t>
            </a:r>
          </a:p>
        </p:txBody>
      </p:sp>
      <p:pic>
        <p:nvPicPr>
          <p:cNvPr id="17412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9014" y="3348038"/>
            <a:ext cx="3240087" cy="289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내용 개체 틀 1"/>
              <p:cNvSpPr>
                <a:spLocks noGrp="1"/>
              </p:cNvSpPr>
              <p:nvPr>
                <p:ph idx="1"/>
              </p:nvPr>
            </p:nvSpPr>
            <p:spPr>
              <a:xfrm>
                <a:off x="1774825" y="1124745"/>
                <a:ext cx="8642350" cy="962025"/>
              </a:xfrm>
            </p:spPr>
            <p:txBody>
              <a:bodyPr/>
              <a:lstStyle/>
              <a:p>
                <a:pPr marL="0" indent="0" latinLnBrk="0">
                  <a:buNone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1800" b="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𝛽</m:t>
                        </m:r>
                      </m:e>
                      <m:sub>
                        <m:r>
                          <a:rPr lang="en-US" altLang="ko-KR" sz="1800" b="0" i="1">
                            <a:solidFill>
                              <a:schemeClr val="tx1"/>
                            </a:solidFill>
                            <a:latin typeface="Cambria Math"/>
                          </a:rPr>
                          <m:t>0</m:t>
                        </m:r>
                      </m:sub>
                    </m:sSub>
                  </m:oMath>
                </a14:m>
                <a:r>
                  <a:rPr lang="ko-KR" altLang="en-US" sz="1800" b="0" dirty="0">
                    <a:solidFill>
                      <a:schemeClr val="tx1"/>
                    </a:solidFill>
                  </a:rPr>
                  <a:t>는</a:t>
                </a:r>
                <a:r>
                  <a:rPr lang="en-US" altLang="ko-KR" sz="1800" b="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800" b="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altLang="ko-KR" sz="1800" b="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ko-KR" altLang="en-US" sz="1800" b="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ko-KR" sz="1800" b="0" dirty="0">
                    <a:solidFill>
                      <a:schemeClr val="tx1"/>
                    </a:solidFill>
                  </a:rPr>
                  <a:t>= 0 </a:t>
                </a:r>
                <a:r>
                  <a:rPr lang="ko-KR" altLang="en-US" sz="1800" b="0" dirty="0" err="1">
                    <a:solidFill>
                      <a:schemeClr val="tx1"/>
                    </a:solidFill>
                  </a:rPr>
                  <a:t>일</a:t>
                </a:r>
                <a:r>
                  <a:rPr lang="ko-KR" altLang="en-US" sz="1800" b="0" dirty="0">
                    <a:solidFill>
                      <a:schemeClr val="tx1"/>
                    </a:solidFill>
                  </a:rPr>
                  <a:t> </a:t>
                </a:r>
                <a:r>
                  <a:rPr lang="ko-KR" altLang="en-US" sz="1800" b="0" dirty="0" err="1">
                    <a:solidFill>
                      <a:schemeClr val="tx1"/>
                    </a:solidFill>
                  </a:rPr>
                  <a:t>때</a:t>
                </a:r>
                <a14:m>
                  <m:oMath xmlns:m="http://schemas.openxmlformats.org/officeDocument/2006/math">
                    <m:r>
                      <a:rPr lang="en-US" altLang="ko-KR" sz="1800" b="0" i="1" dirty="0">
                        <a:solidFill>
                          <a:schemeClr val="tx1"/>
                        </a:solidFill>
                        <a:latin typeface="Cambria Math"/>
                      </a:rPr>
                      <m:t> </m:t>
                    </m:r>
                    <m:r>
                      <a:rPr lang="en-US" altLang="ko-KR" sz="1800" b="0" i="1" dirty="0">
                        <a:solidFill>
                          <a:schemeClr val="tx1"/>
                        </a:solidFill>
                        <a:latin typeface="Cambria Math"/>
                      </a:rPr>
                      <m:t>𝑌</m:t>
                    </m:r>
                  </m:oMath>
                </a14:m>
                <a:r>
                  <a:rPr lang="ko-KR" altLang="en-US" sz="1800" b="0" dirty="0">
                    <a:solidFill>
                      <a:schemeClr val="tx1"/>
                    </a:solidFill>
                  </a:rPr>
                  <a:t>의 값</a:t>
                </a:r>
                <a:r>
                  <a:rPr lang="en-US" altLang="ko-KR" sz="1800" b="0" dirty="0">
                    <a:solidFill>
                      <a:schemeClr val="tx1"/>
                    </a:solidFill>
                  </a:rPr>
                  <a:t>, </a:t>
                </a:r>
                <a:r>
                  <a:rPr lang="ko-KR" altLang="en-US" sz="1800" b="0" dirty="0">
                    <a:solidFill>
                      <a:schemeClr val="tx1"/>
                    </a:solidFill>
                  </a:rPr>
                  <a:t>즉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1800" b="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𝛽</m:t>
                        </m:r>
                      </m:e>
                      <m:sub>
                        <m:r>
                          <a:rPr lang="en-US" altLang="ko-KR" sz="1800" b="0" i="1">
                            <a:solidFill>
                              <a:schemeClr val="tx1"/>
                            </a:solidFill>
                            <a:latin typeface="Cambria Math"/>
                          </a:rPr>
                          <m:t>0</m:t>
                        </m:r>
                      </m:sub>
                    </m:sSub>
                  </m:oMath>
                </a14:m>
                <a:r>
                  <a:rPr lang="ko-KR" altLang="en-US" sz="1800" b="0" dirty="0">
                    <a:solidFill>
                      <a:schemeClr val="tx1"/>
                    </a:solidFill>
                  </a:rPr>
                  <a:t>는 </a:t>
                </a:r>
                <a:r>
                  <a:rPr lang="ko-KR" altLang="en-US" sz="1800" b="0" dirty="0" err="1">
                    <a:solidFill>
                      <a:schemeClr val="tx1"/>
                    </a:solidFill>
                  </a:rPr>
                  <a:t>상수값이며</a:t>
                </a:r>
                <a:r>
                  <a:rPr lang="en-US" altLang="ko-KR" sz="1800" b="0" dirty="0">
                    <a:solidFill>
                      <a:schemeClr val="tx1"/>
                    </a:solidFill>
                  </a:rPr>
                  <a:t>,</a:t>
                </a:r>
              </a:p>
              <a:p>
                <a:pPr marL="0" indent="0" latinLnBrk="0">
                  <a:buNone/>
                  <a:defRPr/>
                </a:pPr>
                <a:r>
                  <a:rPr lang="en-US" altLang="ko-KR" sz="1800" b="0" dirty="0">
                    <a:solidFill>
                      <a:schemeClr val="tx1"/>
                    </a:solidFill>
                  </a:rPr>
                  <a:t>Y</a:t>
                </a:r>
                <a:r>
                  <a:rPr lang="ko-KR" altLang="en-US" sz="1800" b="0" dirty="0">
                    <a:solidFill>
                      <a:schemeClr val="tx1"/>
                    </a:solidFill>
                  </a:rPr>
                  <a:t>축의 절편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1800" b="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𝛽</m:t>
                        </m:r>
                      </m:e>
                      <m:sub>
                        <m:r>
                          <a:rPr lang="en-US" altLang="ko-KR" sz="1800" b="0" i="1">
                            <a:solidFill>
                              <a:schemeClr val="tx1"/>
                            </a:solidFill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ko-KR" altLang="en-US" sz="1800" b="0" dirty="0">
                    <a:solidFill>
                      <a:schemeClr val="tx1"/>
                    </a:solidFill>
                  </a:rPr>
                  <a:t>은 </a:t>
                </a:r>
                <a14:m>
                  <m:oMath xmlns:m="http://schemas.openxmlformats.org/officeDocument/2006/math">
                    <m:r>
                      <a:rPr lang="en-US" altLang="ko-KR" sz="1800" b="0" i="1" dirty="0">
                        <a:solidFill>
                          <a:schemeClr val="tx1"/>
                        </a:solidFill>
                        <a:latin typeface="Cambria Math"/>
                      </a:rPr>
                      <m:t>𝑋</m:t>
                    </m:r>
                  </m:oMath>
                </a14:m>
                <a:r>
                  <a:rPr lang="ko-KR" altLang="en-US" sz="1800" b="0" dirty="0">
                    <a:solidFill>
                      <a:schemeClr val="tx1"/>
                    </a:solidFill>
                  </a:rPr>
                  <a:t>가 증가할 때 </a:t>
                </a:r>
                <a:r>
                  <a:rPr lang="en-US" altLang="ko-KR" sz="1800" b="0" dirty="0">
                    <a:solidFill>
                      <a:schemeClr val="tx1"/>
                    </a:solidFill>
                  </a:rPr>
                  <a:t>Y</a:t>
                </a:r>
                <a:r>
                  <a:rPr lang="ko-KR" altLang="en-US" sz="1800" b="0" dirty="0">
                    <a:solidFill>
                      <a:schemeClr val="tx1"/>
                    </a:solidFill>
                  </a:rPr>
                  <a:t>의 </a:t>
                </a:r>
                <a:r>
                  <a:rPr lang="ko-KR" altLang="en-US" sz="1800" b="0" dirty="0" err="1">
                    <a:solidFill>
                      <a:schemeClr val="tx1"/>
                    </a:solidFill>
                  </a:rPr>
                  <a:t>변화량</a:t>
                </a:r>
                <a:endParaRPr lang="ko-KR" altLang="en-US" sz="18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내용 개체 틀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74825" y="1124745"/>
                <a:ext cx="8642350" cy="962025"/>
              </a:xfrm>
              <a:blipFill>
                <a:blip r:embed="rId3"/>
                <a:stretch>
                  <a:fillRect l="-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내용 개체 틀 1"/>
              <p:cNvSpPr txBox="1">
                <a:spLocks/>
              </p:cNvSpPr>
              <p:nvPr/>
            </p:nvSpPr>
            <p:spPr bwMode="auto">
              <a:xfrm>
                <a:off x="1774825" y="2280445"/>
                <a:ext cx="8642350" cy="9620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266700" indent="-266700" algn="l" rtl="0" eaLnBrk="0" fontAlgn="base" latinLnBrk="1" hangingPunct="0">
                  <a:lnSpc>
                    <a:spcPct val="150000"/>
                  </a:lnSpc>
                  <a:spcBef>
                    <a:spcPts val="0"/>
                  </a:spcBef>
                  <a:spcAft>
                    <a:spcPct val="0"/>
                  </a:spcAft>
                  <a:buClr>
                    <a:srgbClr val="FF6600"/>
                  </a:buClr>
                  <a:buFont typeface="Wingdings" pitchFamily="2" charset="2"/>
                  <a:buChar char="n"/>
                  <a:defRPr sz="2200" b="1" kern="1200">
                    <a:solidFill>
                      <a:schemeClr val="accent6">
                        <a:lumMod val="75000"/>
                      </a:schemeClr>
                    </a:solidFill>
                    <a:latin typeface="+mn-ea"/>
                    <a:ea typeface="+mn-ea"/>
                    <a:cs typeface="+mn-cs"/>
                  </a:defRPr>
                </a:lvl1pPr>
                <a:lvl2pPr marL="447675" indent="-180975" algn="l" rtl="0" eaLnBrk="0" fontAlgn="base" latinLnBrk="1" hangingPunct="0">
                  <a:spcBef>
                    <a:spcPct val="20000"/>
                  </a:spcBef>
                  <a:spcAft>
                    <a:spcPts val="400"/>
                  </a:spcAft>
                  <a:buClr>
                    <a:srgbClr val="FF6600"/>
                  </a:buClr>
                  <a:buFont typeface="Wingdings" pitchFamily="2" charset="2"/>
                  <a:buChar char="§"/>
                  <a:defRPr sz="2000" b="1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2pPr>
                <a:lvl3pPr marL="628650" indent="-180975" algn="l" rtl="0" eaLnBrk="0" fontAlgn="base" latinLnBrk="1" hangingPunct="0">
                  <a:spcBef>
                    <a:spcPct val="20000"/>
                  </a:spcBef>
                  <a:spcAft>
                    <a:spcPts val="300"/>
                  </a:spcAft>
                  <a:buClr>
                    <a:srgbClr val="FF6600"/>
                  </a:buClr>
                  <a:buFont typeface="Arial" charset="0"/>
                  <a:buChar char="•"/>
                  <a:defRPr sz="1600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3pPr>
                <a:lvl4pPr marL="809625" indent="-180975" algn="l" rtl="0" eaLnBrk="0" fontAlgn="base" latinLnBrk="1" hangingPunct="0">
                  <a:spcBef>
                    <a:spcPct val="20000"/>
                  </a:spcBef>
                  <a:spcAft>
                    <a:spcPts val="300"/>
                  </a:spcAft>
                  <a:buClr>
                    <a:srgbClr val="FF6600"/>
                  </a:buClr>
                  <a:buSzPct val="96000"/>
                  <a:buFont typeface="Arial" charset="0"/>
                  <a:buChar char="–"/>
                  <a:defRPr sz="1400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4pPr>
                <a:lvl5pPr marL="990600" indent="-180975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18E"/>
                  </a:buClr>
                  <a:buFont typeface="Arial" charset="0"/>
                  <a:buChar char="»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latinLnBrk="0">
                  <a:buNone/>
                  <a:defRPr/>
                </a:pPr>
                <a:r>
                  <a:rPr kumimoji="0" lang="ko-KR" altLang="en-US" sz="1800" b="0" dirty="0">
                    <a:solidFill>
                      <a:schemeClr val="tx1"/>
                    </a:solidFill>
                  </a:rPr>
                  <a:t>그래프에서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1800" b="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𝛽</m:t>
                        </m:r>
                      </m:e>
                      <m:sub>
                        <m:r>
                          <a:rPr lang="en-US" altLang="ko-KR" sz="1800" b="0" i="1">
                            <a:solidFill>
                              <a:schemeClr val="tx1"/>
                            </a:solidFill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ko-KR" altLang="en-US" sz="1800" b="0" dirty="0">
                    <a:solidFill>
                      <a:schemeClr val="tx1"/>
                    </a:solidFill>
                    <a:latin typeface="+mj-lt"/>
                  </a:rPr>
                  <a:t>은</a:t>
                </a:r>
                <a14:m>
                  <m:oMath xmlns:m="http://schemas.openxmlformats.org/officeDocument/2006/math">
                    <m:r>
                      <a:rPr lang="en-US" altLang="ko-KR" sz="2400" b="0" i="1">
                        <a:solidFill>
                          <a:schemeClr val="tx1"/>
                        </a:solidFill>
                        <a:latin typeface="Cambria Math"/>
                      </a:rPr>
                      <m:t>  </m:t>
                    </m:r>
                    <m:f>
                      <m:fPr>
                        <m:ctrlPr>
                          <a:rPr lang="en-US" altLang="ko-KR" sz="24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∆</m:t>
                        </m:r>
                        <m:r>
                          <a:rPr lang="en-US" altLang="ko-KR" sz="2400" b="0" i="1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𝑌</m:t>
                        </m:r>
                      </m:num>
                      <m:den>
                        <m:r>
                          <a:rPr lang="en-US" altLang="ko-KR" sz="2400" b="0" i="1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∆</m:t>
                        </m:r>
                        <m:r>
                          <a:rPr lang="en-US" altLang="ko-KR" sz="2400" b="0" i="1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𝑋</m:t>
                        </m:r>
                      </m:den>
                    </m:f>
                    <m:r>
                      <a:rPr lang="en-US" altLang="ko-KR" sz="2400" b="0" i="1">
                        <a:solidFill>
                          <a:schemeClr val="tx1"/>
                        </a:solidFill>
                        <a:latin typeface="Cambria Math"/>
                      </a:rPr>
                      <m:t>  </m:t>
                    </m:r>
                  </m:oMath>
                </a14:m>
                <a:r>
                  <a:rPr lang="ko-KR" altLang="en-US" sz="1800" b="0" dirty="0">
                    <a:solidFill>
                      <a:schemeClr val="tx1"/>
                    </a:solidFill>
                    <a:latin typeface="+mj-lt"/>
                  </a:rPr>
                  <a:t>이므로</a:t>
                </a:r>
                <a:r>
                  <a:rPr lang="en-US" altLang="ko-KR" sz="1800" b="0" dirty="0">
                    <a:solidFill>
                      <a:schemeClr val="tx1"/>
                    </a:solidFill>
                    <a:latin typeface="+mj-lt"/>
                  </a:rPr>
                  <a:t> </a:t>
                </a:r>
                <a:r>
                  <a:rPr lang="ko-KR" altLang="en-US" sz="1800" b="0" dirty="0">
                    <a:solidFill>
                      <a:schemeClr val="tx1"/>
                    </a:solidFill>
                    <a:latin typeface="+mj-lt"/>
                  </a:rPr>
                  <a:t>회귀선의</a:t>
                </a:r>
                <a:r>
                  <a:rPr lang="en-US" altLang="ko-KR" sz="1800" b="0" dirty="0">
                    <a:solidFill>
                      <a:schemeClr val="tx1"/>
                    </a:solidFill>
                    <a:latin typeface="+mj-lt"/>
                  </a:rPr>
                  <a:t> </a:t>
                </a:r>
                <a:r>
                  <a:rPr lang="ko-KR" altLang="en-US" sz="1800" b="0" dirty="0">
                    <a:solidFill>
                      <a:schemeClr val="tx1"/>
                    </a:solidFill>
                    <a:latin typeface="+mj-lt"/>
                  </a:rPr>
                  <a:t>기울기를</a:t>
                </a:r>
                <a:r>
                  <a:rPr lang="en-US" altLang="ko-KR" sz="1800" b="0" dirty="0">
                    <a:solidFill>
                      <a:schemeClr val="tx1"/>
                    </a:solidFill>
                    <a:latin typeface="+mj-lt"/>
                  </a:rPr>
                  <a:t> </a:t>
                </a:r>
                <a:r>
                  <a:rPr lang="ko-KR" altLang="en-US" sz="1800" b="0" dirty="0">
                    <a:solidFill>
                      <a:schemeClr val="tx1"/>
                    </a:solidFill>
                    <a:latin typeface="+mj-lt"/>
                  </a:rPr>
                  <a:t>나타낸다</a:t>
                </a:r>
                <a:r>
                  <a:rPr lang="en-US" altLang="ko-KR" sz="1800" b="0" dirty="0">
                    <a:solidFill>
                      <a:schemeClr val="tx1"/>
                    </a:solidFill>
                    <a:latin typeface="+mj-lt"/>
                  </a:rPr>
                  <a:t>. </a:t>
                </a:r>
                <a:endParaRPr lang="en-US" altLang="ko-KR" sz="18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내용 개체 틀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74825" y="2280445"/>
                <a:ext cx="8642350" cy="962025"/>
              </a:xfrm>
              <a:prstGeom prst="rect">
                <a:avLst/>
              </a:prstGeom>
              <a:blipFill>
                <a:blip r:embed="rId4"/>
                <a:stretch>
                  <a:fillRect l="-564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단순회귀분석의 개념과 특징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1774825" y="1066801"/>
            <a:ext cx="8642350" cy="1460500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ko-KR" altLang="en-US" dirty="0" err="1"/>
              <a:t>잔차</a:t>
            </a:r>
            <a:r>
              <a:rPr lang="en-US" altLang="ko-KR" dirty="0"/>
              <a:t>(residual)</a:t>
            </a:r>
          </a:p>
          <a:p>
            <a:pPr marL="0" indent="0" latinLnBrk="0">
              <a:buNone/>
              <a:defRPr/>
            </a:pPr>
            <a:r>
              <a:rPr lang="ko-KR" altLang="en-US" sz="1800" b="0" dirty="0">
                <a:solidFill>
                  <a:schemeClr val="tx1"/>
                </a:solidFill>
              </a:rPr>
              <a:t>실제 데이터를 측정하다 보면 독립변수에 따라 종속변수의 변화하는 정도가 다르게 나타나는 경우가 있는데</a:t>
            </a:r>
            <a:r>
              <a:rPr lang="en-US" altLang="ko-KR" sz="1800" b="0" dirty="0">
                <a:solidFill>
                  <a:schemeClr val="tx1"/>
                </a:solidFill>
              </a:rPr>
              <a:t>, </a:t>
            </a:r>
            <a:r>
              <a:rPr lang="ko-KR" altLang="en-US" sz="1800" b="0" dirty="0">
                <a:solidFill>
                  <a:schemeClr val="tx1"/>
                </a:solidFill>
              </a:rPr>
              <a:t>이러한 개별 측정치들 간에 차이</a:t>
            </a:r>
          </a:p>
        </p:txBody>
      </p:sp>
      <p:pic>
        <p:nvPicPr>
          <p:cNvPr id="18437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2313" y="4149725"/>
            <a:ext cx="8291512" cy="2389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내용 개체 틀 1"/>
              <p:cNvSpPr txBox="1">
                <a:spLocks/>
              </p:cNvSpPr>
              <p:nvPr/>
            </p:nvSpPr>
            <p:spPr bwMode="auto">
              <a:xfrm>
                <a:off x="1774825" y="2960689"/>
                <a:ext cx="8642350" cy="9620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266700" indent="-266700" algn="l" rtl="0" eaLnBrk="0" fontAlgn="base" latinLnBrk="1" hangingPunct="0">
                  <a:lnSpc>
                    <a:spcPct val="150000"/>
                  </a:lnSpc>
                  <a:spcBef>
                    <a:spcPts val="0"/>
                  </a:spcBef>
                  <a:spcAft>
                    <a:spcPct val="0"/>
                  </a:spcAft>
                  <a:buClr>
                    <a:srgbClr val="FF6600"/>
                  </a:buClr>
                  <a:buFont typeface="Wingdings" pitchFamily="2" charset="2"/>
                  <a:buChar char="n"/>
                  <a:defRPr sz="2200" b="1" kern="1200">
                    <a:solidFill>
                      <a:schemeClr val="accent6">
                        <a:lumMod val="75000"/>
                      </a:schemeClr>
                    </a:solidFill>
                    <a:latin typeface="+mn-ea"/>
                    <a:ea typeface="+mn-ea"/>
                    <a:cs typeface="+mn-cs"/>
                  </a:defRPr>
                </a:lvl1pPr>
                <a:lvl2pPr marL="447675" indent="-180975" algn="l" rtl="0" eaLnBrk="0" fontAlgn="base" latinLnBrk="1" hangingPunct="0">
                  <a:spcBef>
                    <a:spcPct val="20000"/>
                  </a:spcBef>
                  <a:spcAft>
                    <a:spcPts val="400"/>
                  </a:spcAft>
                  <a:buClr>
                    <a:srgbClr val="FF6600"/>
                  </a:buClr>
                  <a:buFont typeface="Wingdings" pitchFamily="2" charset="2"/>
                  <a:buChar char="§"/>
                  <a:defRPr sz="2000" b="1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2pPr>
                <a:lvl3pPr marL="628650" indent="-180975" algn="l" rtl="0" eaLnBrk="0" fontAlgn="base" latinLnBrk="1" hangingPunct="0">
                  <a:spcBef>
                    <a:spcPct val="20000"/>
                  </a:spcBef>
                  <a:spcAft>
                    <a:spcPts val="300"/>
                  </a:spcAft>
                  <a:buClr>
                    <a:srgbClr val="FF6600"/>
                  </a:buClr>
                  <a:buFont typeface="Arial" charset="0"/>
                  <a:buChar char="•"/>
                  <a:defRPr sz="1600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3pPr>
                <a:lvl4pPr marL="809625" indent="-180975" algn="l" rtl="0" eaLnBrk="0" fontAlgn="base" latinLnBrk="1" hangingPunct="0">
                  <a:spcBef>
                    <a:spcPct val="20000"/>
                  </a:spcBef>
                  <a:spcAft>
                    <a:spcPts val="300"/>
                  </a:spcAft>
                  <a:buClr>
                    <a:srgbClr val="FF6600"/>
                  </a:buClr>
                  <a:buSzPct val="96000"/>
                  <a:buFont typeface="Arial" charset="0"/>
                  <a:buChar char="–"/>
                  <a:defRPr sz="1400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4pPr>
                <a:lvl5pPr marL="990600" indent="-180975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18E"/>
                  </a:buClr>
                  <a:buFont typeface="Arial" charset="0"/>
                  <a:buChar char="»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 latinLnBrk="0">
                  <a:buNone/>
                  <a:defRPr/>
                </a:pPr>
                <a:r>
                  <a:rPr lang="ko-KR" altLang="en-US" sz="1800" b="0" dirty="0">
                    <a:solidFill>
                      <a:schemeClr val="tx1"/>
                    </a:solidFill>
                  </a:rPr>
                  <a:t>잔차를 포함하는 확률적 회귀모형은</a:t>
                </a:r>
                <a:endParaRPr lang="en-US" altLang="ko-KR" sz="1800" b="0" dirty="0">
                  <a:solidFill>
                    <a:schemeClr val="tx1"/>
                  </a:solidFill>
                </a:endParaRPr>
              </a:p>
              <a:p>
                <a:pPr marL="0" indent="0" algn="ctr" latinLnBrk="0">
                  <a:buNone/>
                  <a:defRPr/>
                </a:pPr>
                <a:r>
                  <a:rPr lang="en-US" altLang="ko-KR" sz="1800" b="0" dirty="0">
                    <a:solidFill>
                      <a:schemeClr val="tx1"/>
                    </a:solidFill>
                  </a:rPr>
                  <a:t>Y=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1800" b="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𝛽</m:t>
                        </m:r>
                      </m:e>
                      <m:sub>
                        <m:r>
                          <a:rPr lang="en-US" altLang="ko-KR" sz="1800" b="0" i="1">
                            <a:solidFill>
                              <a:schemeClr val="tx1"/>
                            </a:solidFill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en-US" altLang="ko-KR" sz="1800" b="0">
                        <a:solidFill>
                          <a:schemeClr val="tx1"/>
                        </a:solidFill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altLang="ko-KR" sz="18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1800" b="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𝛽</m:t>
                        </m:r>
                      </m:e>
                      <m:sub>
                        <m:r>
                          <a:rPr lang="en-US" altLang="ko-KR" sz="1800" b="0" i="1">
                            <a:solidFill>
                              <a:schemeClr val="tx1"/>
                            </a:solidFill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sz="1800" b="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800" b="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altLang="ko-KR" sz="1800" b="0" i="1">
                            <a:solidFill>
                              <a:schemeClr val="tx1"/>
                            </a:solidFill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altLang="ko-KR" sz="1800" b="0" i="1">
                        <a:solidFill>
                          <a:schemeClr val="tx1"/>
                        </a:solidFill>
                        <a:latin typeface="Cambria Math"/>
                      </a:rPr>
                      <m:t>+</m:t>
                    </m:r>
                    <m:r>
                      <a:rPr lang="ko-KR" altLang="en-US" sz="1800" b="0" i="1">
                        <a:solidFill>
                          <a:schemeClr val="tx1"/>
                        </a:solidFill>
                        <a:latin typeface="Cambria Math"/>
                      </a:rPr>
                      <m:t>𝜖</m:t>
                    </m:r>
                  </m:oMath>
                </a14:m>
                <a:endParaRPr lang="en-US" altLang="ko-KR" sz="18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내용 개체 틀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74825" y="2960689"/>
                <a:ext cx="8642350" cy="96202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최소자승법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내용 개체 틀 1"/>
              <p:cNvSpPr>
                <a:spLocks noGrp="1"/>
              </p:cNvSpPr>
              <p:nvPr>
                <p:ph idx="1"/>
              </p:nvPr>
            </p:nvSpPr>
            <p:spPr>
              <a:xfrm>
                <a:off x="1774825" y="1066801"/>
                <a:ext cx="8642350" cy="5472113"/>
              </a:xfrm>
            </p:spPr>
            <p:txBody>
              <a:bodyPr/>
              <a:lstStyle/>
              <a:p>
                <a:pPr latinLnBrk="0">
                  <a:defRPr/>
                </a:pPr>
                <a:r>
                  <a:rPr lang="ko-KR" altLang="en-US" dirty="0"/>
                  <a:t>최소자승법</a:t>
                </a:r>
                <a:r>
                  <a:rPr lang="en-US" altLang="ko-KR" dirty="0"/>
                  <a:t>(method of least squares) </a:t>
                </a:r>
                <a:r>
                  <a:rPr lang="ko-KR" altLang="en-US" dirty="0"/>
                  <a:t>혹은 </a:t>
                </a:r>
                <a:r>
                  <a:rPr lang="ko-KR" altLang="en-US" dirty="0" err="1"/>
                  <a:t>최소제곱법</a:t>
                </a:r>
                <a:endParaRPr lang="en-US" altLang="ko-KR" dirty="0"/>
              </a:p>
              <a:p>
                <a:pPr marL="0" indent="0" latinLnBrk="0">
                  <a:buNone/>
                  <a:defRPr/>
                </a:pPr>
                <a:endParaRPr lang="en-US" altLang="ko-KR" sz="800" b="0" dirty="0">
                  <a:solidFill>
                    <a:schemeClr val="tx1"/>
                  </a:solidFill>
                </a:endParaRPr>
              </a:p>
              <a:p>
                <a:pPr marL="0" indent="0" latinLnBrk="0">
                  <a:buNone/>
                  <a:defRPr/>
                </a:pPr>
                <a:r>
                  <a:rPr lang="ko-KR" altLang="en-US" sz="1800" b="0" dirty="0">
                    <a:solidFill>
                      <a:schemeClr val="tx1"/>
                    </a:solidFill>
                  </a:rPr>
                  <a:t>실제 데이터를 측정하다 보면 독립변수에 따라 종속변수의 변화하는 정도가 다르게 나타나는 경우가 있는데</a:t>
                </a:r>
                <a:r>
                  <a:rPr lang="en-US" altLang="ko-KR" sz="1800" b="0" dirty="0">
                    <a:solidFill>
                      <a:schemeClr val="tx1"/>
                    </a:solidFill>
                  </a:rPr>
                  <a:t>, </a:t>
                </a:r>
                <a:r>
                  <a:rPr lang="ko-KR" altLang="en-US" sz="1800" b="0" dirty="0">
                    <a:solidFill>
                      <a:schemeClr val="tx1"/>
                    </a:solidFill>
                  </a:rPr>
                  <a:t>이러한 개별 측정치들 간에 차이</a:t>
                </a:r>
                <a:endParaRPr lang="en-US" altLang="ko-KR" sz="1800" b="0" dirty="0">
                  <a:solidFill>
                    <a:schemeClr val="tx1"/>
                  </a:solidFill>
                </a:endParaRPr>
              </a:p>
              <a:p>
                <a:pPr marL="0" indent="0" latinLnBrk="0">
                  <a:buNone/>
                  <a:defRPr/>
                </a:pPr>
                <a:endParaRPr lang="en-US" altLang="ko-KR" sz="1800" b="0" dirty="0">
                  <a:solidFill>
                    <a:schemeClr val="tx1"/>
                  </a:solidFill>
                </a:endParaRPr>
              </a:p>
              <a:p>
                <a:pPr marL="0" indent="0" latinLnBrk="0">
                  <a:buNone/>
                  <a:defRPr/>
                </a:pPr>
                <a:r>
                  <a:rPr lang="ko-KR" altLang="en-US" sz="1800" b="0" dirty="0">
                    <a:solidFill>
                      <a:schemeClr val="tx1"/>
                    </a:solidFill>
                  </a:rPr>
                  <a:t>표본으로부터 도출된 </a:t>
                </a:r>
                <a:r>
                  <a:rPr lang="ko-KR" altLang="en-US" sz="1800" b="0" dirty="0" err="1">
                    <a:solidFill>
                      <a:schemeClr val="tx1"/>
                    </a:solidFill>
                  </a:rPr>
                  <a:t>회귀식을</a:t>
                </a:r>
                <a:r>
                  <a:rPr lang="ko-KR" altLang="en-US" sz="1800" b="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ko-KR" altLang="en-US" sz="18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1800" b="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𝑌</m:t>
                        </m:r>
                      </m:e>
                    </m:acc>
                    <m:r>
                      <m:rPr>
                        <m:sty m:val="p"/>
                      </m:rPr>
                      <a:rPr lang="en-US" altLang="ko-KR" sz="1800" b="0" baseline="-25000">
                        <a:solidFill>
                          <a:schemeClr val="tx1"/>
                        </a:solidFill>
                        <a:latin typeface="Cambria Math"/>
                      </a:rPr>
                      <m:t>i</m:t>
                    </m:r>
                    <m:r>
                      <a:rPr lang="en-US" altLang="ko-KR" sz="1800" b="0">
                        <a:solidFill>
                          <a:schemeClr val="tx1"/>
                        </a:solidFill>
                        <a:latin typeface="Cambria Math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altLang="ko-KR" sz="18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ko-KR" altLang="en-US" sz="1800" b="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𝛽</m:t>
                        </m:r>
                      </m:e>
                    </m:acc>
                  </m:oMath>
                </a14:m>
                <a:r>
                  <a:rPr lang="en-US" altLang="ko-KR" sz="1800" b="0" baseline="-25000" dirty="0">
                    <a:solidFill>
                      <a:schemeClr val="tx1"/>
                    </a:solidFill>
                  </a:rPr>
                  <a:t>0</a:t>
                </a:r>
                <a:r>
                  <a:rPr lang="en-US" altLang="ko-KR" sz="1800" b="0" dirty="0">
                    <a:solidFill>
                      <a:schemeClr val="tx1"/>
                    </a:solidFill>
                  </a:rPr>
                  <a:t> +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18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ko-KR" altLang="en-US" sz="1800" b="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𝛽</m:t>
                        </m:r>
                      </m:e>
                    </m:acc>
                  </m:oMath>
                </a14:m>
                <a:r>
                  <a:rPr lang="en-US" altLang="ko-KR" sz="1800" b="0" baseline="-25000" dirty="0">
                    <a:solidFill>
                      <a:schemeClr val="tx1"/>
                    </a:solidFill>
                  </a:rPr>
                  <a:t>1</a:t>
                </a:r>
                <a14:m>
                  <m:oMath xmlns:m="http://schemas.openxmlformats.org/officeDocument/2006/math">
                    <m:r>
                      <a:rPr lang="en-US" altLang="ko-KR" sz="1800" b="0" dirty="0">
                        <a:solidFill>
                          <a:schemeClr val="tx1"/>
                        </a:solidFill>
                        <a:latin typeface="Cambria Math"/>
                      </a:rPr>
                      <m:t> </m:t>
                    </m:r>
                    <m:sSub>
                      <m:sSubPr>
                        <m:ctrlPr>
                          <a:rPr lang="en-US" altLang="ko-KR" sz="1800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800" b="0" i="1" dirty="0">
                            <a:solidFill>
                              <a:schemeClr val="tx1"/>
                            </a:solidFill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altLang="ko-KR" sz="1800" b="0" i="1" dirty="0">
                            <a:solidFill>
                              <a:schemeClr val="tx1"/>
                            </a:solidFill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endParaRPr lang="en-US" altLang="ko-KR" sz="1800" b="0" baseline="-25000" dirty="0">
                  <a:solidFill>
                    <a:schemeClr val="tx1"/>
                  </a:solidFill>
                </a:endParaRPr>
              </a:p>
              <a:p>
                <a:pPr marL="0" indent="0" latinLnBrk="0">
                  <a:buNone/>
                  <a:defRPr/>
                </a:pPr>
                <a:r>
                  <a:rPr lang="ko-KR" altLang="en-US" sz="1800" b="0" dirty="0">
                    <a:solidFill>
                      <a:schemeClr val="tx1"/>
                    </a:solidFill>
                  </a:rPr>
                  <a:t>미지의 </a:t>
                </a:r>
                <a:r>
                  <a:rPr lang="ko-KR" altLang="en-US" sz="1800" b="0" dirty="0" err="1">
                    <a:solidFill>
                      <a:schemeClr val="tx1"/>
                    </a:solidFill>
                  </a:rPr>
                  <a:t>모회귀식을</a:t>
                </a:r>
                <a:r>
                  <a:rPr lang="ko-KR" altLang="en-US" sz="1800" b="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800" b="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altLang="ko-KR" sz="1800" b="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altLang="ko-KR" sz="1800" b="0">
                        <a:solidFill>
                          <a:schemeClr val="tx1"/>
                        </a:solidFill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l-GR" altLang="ko-KR" sz="18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ko-KR" altLang="el-GR" sz="1800" b="0" i="1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𝛽</m:t>
                        </m:r>
                      </m:e>
                      <m:sub>
                        <m:r>
                          <a:rPr lang="en-US" altLang="ko-KR" sz="1800" b="0" i="1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ko-KR" sz="1800" b="0" dirty="0">
                    <a:solidFill>
                      <a:schemeClr val="tx1"/>
                    </a:solidFill>
                  </a:rPr>
                  <a:t>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1800" b="0" i="1" dirty="0">
                            <a:solidFill>
                              <a:schemeClr val="tx1"/>
                            </a:solidFill>
                            <a:latin typeface="Cambria Math"/>
                          </a:rPr>
                          <m:t>𝛽</m:t>
                        </m:r>
                      </m:e>
                      <m:sub>
                        <m:r>
                          <a:rPr lang="en-US" altLang="ko-KR" sz="1800" b="0" i="1" dirty="0">
                            <a:solidFill>
                              <a:schemeClr val="tx1"/>
                            </a:solidFill>
                            <a:latin typeface="Cambria Math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ko-KR" sz="1800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800" b="0" i="1" dirty="0">
                            <a:solidFill>
                              <a:schemeClr val="tx1"/>
                            </a:solidFill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altLang="ko-KR" sz="1800" b="0" i="1" dirty="0">
                            <a:solidFill>
                              <a:schemeClr val="tx1"/>
                            </a:solidFill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endParaRPr lang="en-US" altLang="ko-KR" sz="1800" b="0" dirty="0">
                  <a:solidFill>
                    <a:schemeClr val="tx1"/>
                  </a:solidFill>
                </a:endParaRPr>
              </a:p>
              <a:p>
                <a:pPr marL="0" indent="0" latinLnBrk="0">
                  <a:buNone/>
                  <a:defRPr/>
                </a:pPr>
                <a:endParaRPr lang="en-US" altLang="ko-KR" sz="1800" b="0" dirty="0">
                  <a:solidFill>
                    <a:schemeClr val="tx1"/>
                  </a:solidFill>
                </a:endParaRPr>
              </a:p>
              <a:p>
                <a:pPr marL="352425" indent="-19050" latinLnBrk="0">
                  <a:buNone/>
                  <a:defRPr/>
                </a:pPr>
                <a:r>
                  <a:rPr lang="ko-KR" altLang="en-US" sz="1800" b="0" dirty="0">
                    <a:solidFill>
                      <a:schemeClr val="tx1"/>
                    </a:solidFill>
                  </a:rPr>
                  <a:t>표본에서의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18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ko-KR" altLang="en-US" sz="1800" b="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𝛽</m:t>
                        </m:r>
                      </m:e>
                    </m:acc>
                    <m:r>
                      <a:rPr lang="en-US" altLang="ko-KR" sz="1800" b="0">
                        <a:solidFill>
                          <a:schemeClr val="tx1"/>
                        </a:solidFill>
                        <a:latin typeface="Cambria Math"/>
                      </a:rPr>
                      <m:t> </m:t>
                    </m:r>
                    <m:r>
                      <a:rPr lang="ko-KR" altLang="en-US" sz="1800" b="0" i="1">
                        <a:solidFill>
                          <a:schemeClr val="tx1"/>
                        </a:solidFill>
                        <a:latin typeface="Cambria Math"/>
                      </a:rPr>
                      <m:t>를</m:t>
                    </m:r>
                    <m:r>
                      <a:rPr lang="en-US" altLang="ko-KR" sz="1800" b="0" i="1">
                        <a:solidFill>
                          <a:schemeClr val="tx1"/>
                        </a:solidFill>
                        <a:latin typeface="Cambria Math"/>
                      </a:rPr>
                      <m:t> </m:t>
                    </m:r>
                    <m:r>
                      <a:rPr lang="ko-KR" altLang="en-US" sz="1800" b="0" i="1">
                        <a:solidFill>
                          <a:schemeClr val="tx1"/>
                        </a:solidFill>
                        <a:latin typeface="Cambria Math"/>
                      </a:rPr>
                      <m:t>모수</m:t>
                    </m:r>
                    <m:r>
                      <a:rPr lang="en-US" altLang="ko-KR" sz="1800" b="0" i="1">
                        <a:solidFill>
                          <a:schemeClr val="tx1"/>
                        </a:solidFill>
                        <a:latin typeface="Cambria Math"/>
                      </a:rPr>
                      <m:t> </m:t>
                    </m:r>
                    <m:r>
                      <a:rPr lang="ko-KR" altLang="el-GR" sz="1800" b="0" i="1">
                        <a:solidFill>
                          <a:schemeClr val="tx1"/>
                        </a:solidFill>
                        <a:latin typeface="Cambria Math"/>
                        <a:ea typeface="Cambria Math"/>
                      </a:rPr>
                      <m:t>𝛽</m:t>
                    </m:r>
                  </m:oMath>
                </a14:m>
                <a:r>
                  <a:rPr lang="ko-KR" altLang="en-US" sz="1800" b="0" dirty="0">
                    <a:solidFill>
                      <a:schemeClr val="tx1"/>
                    </a:solidFill>
                  </a:rPr>
                  <a:t>에 가장 가깝게 </a:t>
                </a:r>
                <a:r>
                  <a:rPr lang="en-US" altLang="ko-KR" sz="1800" b="0" dirty="0">
                    <a:solidFill>
                      <a:schemeClr val="tx1"/>
                    </a:solidFill>
                  </a:rPr>
                  <a:t/>
                </a:r>
                <a:br>
                  <a:rPr lang="en-US" altLang="ko-KR" sz="1800" b="0" dirty="0">
                    <a:solidFill>
                      <a:schemeClr val="tx1"/>
                    </a:solidFill>
                  </a:rPr>
                </a:br>
                <a:r>
                  <a:rPr lang="ko-KR" altLang="en-US" sz="1800" b="0" dirty="0">
                    <a:solidFill>
                      <a:schemeClr val="tx1"/>
                    </a:solidFill>
                  </a:rPr>
                  <a:t>추정한 </a:t>
                </a:r>
                <a:r>
                  <a:rPr lang="ko-KR" altLang="en-US" sz="1800" b="0" dirty="0" err="1">
                    <a:solidFill>
                      <a:schemeClr val="tx1"/>
                    </a:solidFill>
                  </a:rPr>
                  <a:t>회귀식을</a:t>
                </a:r>
                <a:r>
                  <a:rPr lang="ko-KR" altLang="en-US" sz="1800" b="0" dirty="0">
                    <a:solidFill>
                      <a:schemeClr val="tx1"/>
                    </a:solidFill>
                  </a:rPr>
                  <a:t> 도출하는 것이 가장 잘한 분석</a:t>
                </a:r>
              </a:p>
            </p:txBody>
          </p:sp>
        </mc:Choice>
        <mc:Fallback xmlns="">
          <p:sp>
            <p:nvSpPr>
              <p:cNvPr id="6" name="내용 개체 틀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74825" y="1066801"/>
                <a:ext cx="8642350" cy="5472113"/>
              </a:xfrm>
              <a:blipFill>
                <a:blip r:embed="rId2"/>
                <a:stretch>
                  <a:fillRect l="-77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최소자승법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내용 개체 틀 1"/>
              <p:cNvSpPr>
                <a:spLocks noGrp="1"/>
              </p:cNvSpPr>
              <p:nvPr>
                <p:ph idx="1"/>
              </p:nvPr>
            </p:nvSpPr>
            <p:spPr>
              <a:xfrm>
                <a:off x="1774825" y="1066801"/>
                <a:ext cx="8642350" cy="2181225"/>
              </a:xfrm>
            </p:spPr>
            <p:txBody>
              <a:bodyPr/>
              <a:lstStyle/>
              <a:p>
                <a:pPr marL="0" indent="0" latinLnBrk="0">
                  <a:buNone/>
                  <a:defRPr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ko-KR" altLang="en-US" sz="18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1800" b="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𝑌</m:t>
                        </m:r>
                      </m:e>
                    </m:acc>
                    <m:r>
                      <m:rPr>
                        <m:sty m:val="p"/>
                      </m:rPr>
                      <a:rPr lang="en-US" altLang="ko-KR" sz="1800" b="0" baseline="-25000">
                        <a:solidFill>
                          <a:schemeClr val="tx1"/>
                        </a:solidFill>
                        <a:latin typeface="Cambria Math"/>
                      </a:rPr>
                      <m:t>i</m:t>
                    </m:r>
                    <m:r>
                      <a:rPr lang="en-US" altLang="ko-KR" sz="1800" b="0">
                        <a:solidFill>
                          <a:schemeClr val="tx1"/>
                        </a:solidFill>
                        <a:latin typeface="Cambria Math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altLang="ko-KR" sz="18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ko-KR" altLang="en-US" sz="1800" b="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𝛽</m:t>
                        </m:r>
                      </m:e>
                    </m:acc>
                  </m:oMath>
                </a14:m>
                <a:r>
                  <a:rPr lang="en-US" altLang="ko-KR" sz="1800" b="0" baseline="-25000" dirty="0">
                    <a:solidFill>
                      <a:schemeClr val="tx1"/>
                    </a:solidFill>
                  </a:rPr>
                  <a:t>0</a:t>
                </a:r>
                <a:r>
                  <a:rPr lang="en-US" altLang="ko-KR" sz="1800" b="0" dirty="0">
                    <a:solidFill>
                      <a:schemeClr val="tx1"/>
                    </a:solidFill>
                  </a:rPr>
                  <a:t> +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18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ko-KR" altLang="en-US" sz="1800" b="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𝛽</m:t>
                        </m:r>
                      </m:e>
                    </m:acc>
                  </m:oMath>
                </a14:m>
                <a:r>
                  <a:rPr lang="en-US" altLang="ko-KR" sz="1800" b="0" baseline="-25000" dirty="0">
                    <a:solidFill>
                      <a:schemeClr val="tx1"/>
                    </a:solidFill>
                  </a:rPr>
                  <a:t>1</a:t>
                </a:r>
                <a14:m>
                  <m:oMath xmlns:m="http://schemas.openxmlformats.org/officeDocument/2006/math">
                    <m:r>
                      <a:rPr lang="en-US" altLang="ko-KR" sz="1800" b="0" dirty="0">
                        <a:solidFill>
                          <a:schemeClr val="tx1"/>
                        </a:solidFill>
                        <a:latin typeface="Cambria Math"/>
                      </a:rPr>
                      <m:t> </m:t>
                    </m:r>
                    <m:sSub>
                      <m:sSubPr>
                        <m:ctrlPr>
                          <a:rPr lang="en-US" altLang="ko-KR" sz="1800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800" b="0" i="1" dirty="0">
                            <a:solidFill>
                              <a:schemeClr val="tx1"/>
                            </a:solidFill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altLang="ko-KR" sz="1800" b="0" i="1" dirty="0">
                            <a:solidFill>
                              <a:schemeClr val="tx1"/>
                            </a:solidFill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sz="1800" b="0" baseline="-25000" dirty="0">
                    <a:solidFill>
                      <a:schemeClr val="tx1"/>
                    </a:solidFill>
                  </a:rPr>
                  <a:t> </a:t>
                </a:r>
                <a:r>
                  <a:rPr lang="ko-KR" altLang="en-US" sz="1800" b="0" dirty="0">
                    <a:solidFill>
                      <a:schemeClr val="tx1"/>
                    </a:solidFill>
                  </a:rPr>
                  <a:t>에서 </a:t>
                </a:r>
                <a:r>
                  <a:rPr lang="ko-KR" altLang="en-US" sz="1800" b="0" dirty="0" err="1">
                    <a:solidFill>
                      <a:schemeClr val="tx1"/>
                    </a:solidFill>
                  </a:rPr>
                  <a:t>회귀식과</a:t>
                </a:r>
                <a:r>
                  <a:rPr lang="ko-KR" altLang="en-US" sz="1800" b="0" dirty="0">
                    <a:solidFill>
                      <a:schemeClr val="tx1"/>
                    </a:solidFill>
                  </a:rPr>
                  <a:t> 측정치의 간의 차이인 </a:t>
                </a:r>
                <a:r>
                  <a:rPr lang="ko-KR" altLang="en-US" sz="1800" b="0" dirty="0" err="1">
                    <a:solidFill>
                      <a:schemeClr val="tx1"/>
                    </a:solidFill>
                  </a:rPr>
                  <a:t>잔차</a:t>
                </a:r>
                <a:r>
                  <a:rPr lang="ko-KR" altLang="en-US" sz="1800" b="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ko-KR" altLang="en-US" sz="18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ko-KR" altLang="en-US" sz="1800" b="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𝜖</m:t>
                        </m:r>
                        <m:r>
                          <a:rPr lang="en-US" altLang="ko-KR" sz="1800" b="0" i="1" baseline="-25000">
                            <a:solidFill>
                              <a:schemeClr val="tx1"/>
                            </a:solidFill>
                            <a:latin typeface="Cambria Math"/>
                          </a:rPr>
                          <m:t>𝑖</m:t>
                        </m:r>
                        <m:r>
                          <a:rPr lang="en-US" altLang="ko-KR" sz="1800" b="0" i="1">
                            <a:solidFill>
                              <a:schemeClr val="tx1"/>
                            </a:solidFill>
                            <a:latin typeface="Cambria Math"/>
                          </a:rPr>
                          <m:t> </m:t>
                        </m:r>
                      </m:e>
                    </m:acc>
                  </m:oMath>
                </a14:m>
                <a:r>
                  <a:rPr lang="ko-KR" altLang="en-US" sz="1800" b="0" dirty="0">
                    <a:solidFill>
                      <a:schemeClr val="tx1"/>
                    </a:solidFill>
                  </a:rPr>
                  <a:t>가 필연적으로 발생</a:t>
                </a:r>
                <a:endParaRPr lang="en-US" altLang="ko-KR" sz="1800" b="0" dirty="0">
                  <a:solidFill>
                    <a:schemeClr val="tx1"/>
                  </a:solidFill>
                </a:endParaRPr>
              </a:p>
              <a:p>
                <a:pPr marL="0" indent="0" latinLnBrk="0">
                  <a:buNone/>
                  <a:defRPr/>
                </a:pPr>
                <a:endParaRPr lang="en-US" altLang="ko-KR" sz="1800" b="0" dirty="0">
                  <a:solidFill>
                    <a:schemeClr val="tx1"/>
                  </a:solidFill>
                </a:endParaRPr>
              </a:p>
              <a:p>
                <a:pPr marL="0" indent="0" latinLnBrk="0">
                  <a:buNone/>
                  <a:defRPr/>
                </a:pPr>
                <a:r>
                  <a:rPr lang="ko-KR" altLang="en-US" sz="1800" b="0" dirty="0">
                    <a:solidFill>
                      <a:schemeClr val="tx1"/>
                    </a:solidFill>
                  </a:rPr>
                  <a:t>그러므로 추정 회귀모형은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ko-KR" altLang="en-US" sz="18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1800" b="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𝑌</m:t>
                        </m:r>
                      </m:e>
                    </m:acc>
                    <m:r>
                      <m:rPr>
                        <m:sty m:val="p"/>
                      </m:rPr>
                      <a:rPr lang="en-US" altLang="ko-KR" sz="1800" b="0" baseline="-25000">
                        <a:solidFill>
                          <a:schemeClr val="tx1"/>
                        </a:solidFill>
                        <a:latin typeface="Cambria Math"/>
                      </a:rPr>
                      <m:t>i</m:t>
                    </m:r>
                    <m:r>
                      <a:rPr lang="en-US" altLang="ko-KR" sz="1800" b="0">
                        <a:solidFill>
                          <a:schemeClr val="tx1"/>
                        </a:solidFill>
                        <a:latin typeface="Cambria Math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altLang="ko-KR" sz="18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ko-KR" altLang="en-US" sz="1800" b="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𝛽</m:t>
                        </m:r>
                      </m:e>
                    </m:acc>
                  </m:oMath>
                </a14:m>
                <a:r>
                  <a:rPr lang="en-US" altLang="ko-KR" sz="1800" b="0" baseline="-25000" dirty="0">
                    <a:solidFill>
                      <a:schemeClr val="tx1"/>
                    </a:solidFill>
                  </a:rPr>
                  <a:t>0</a:t>
                </a:r>
                <a:r>
                  <a:rPr lang="en-US" altLang="ko-KR" sz="1800" b="0" dirty="0">
                    <a:solidFill>
                      <a:schemeClr val="tx1"/>
                    </a:solidFill>
                  </a:rPr>
                  <a:t> +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18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ko-KR" altLang="en-US" sz="1800" b="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𝛽</m:t>
                        </m:r>
                      </m:e>
                    </m:acc>
                  </m:oMath>
                </a14:m>
                <a:r>
                  <a:rPr lang="en-US" altLang="ko-KR" sz="1800" b="0" baseline="-25000" dirty="0">
                    <a:solidFill>
                      <a:schemeClr val="tx1"/>
                    </a:solidFill>
                  </a:rPr>
                  <a:t>1</a:t>
                </a:r>
                <a14:m>
                  <m:oMath xmlns:m="http://schemas.openxmlformats.org/officeDocument/2006/math">
                    <m:r>
                      <a:rPr lang="en-US" altLang="ko-KR" sz="1800" b="0" dirty="0">
                        <a:solidFill>
                          <a:schemeClr val="tx1"/>
                        </a:solidFill>
                        <a:latin typeface="Cambria Math"/>
                      </a:rPr>
                      <m:t> </m:t>
                    </m:r>
                    <m:sSub>
                      <m:sSubPr>
                        <m:ctrlPr>
                          <a:rPr lang="en-US" altLang="ko-KR" sz="1800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800" b="0" i="1" dirty="0">
                            <a:solidFill>
                              <a:schemeClr val="tx1"/>
                            </a:solidFill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altLang="ko-KR" sz="1800" b="0" i="1" dirty="0">
                            <a:solidFill>
                              <a:schemeClr val="tx1"/>
                            </a:solidFill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sz="1800" b="0" dirty="0">
                    <a:solidFill>
                      <a:schemeClr val="tx1"/>
                    </a:solidFill>
                  </a:rPr>
                  <a:t>+</a:t>
                </a:r>
                <a:r>
                  <a:rPr lang="ko-KR" altLang="en-US" sz="1800" b="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ko-KR" altLang="en-US" sz="18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ko-KR" altLang="en-US" sz="1800" b="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𝜖</m:t>
                        </m:r>
                        <m:r>
                          <a:rPr lang="en-US" altLang="ko-KR" sz="1800" b="0" i="1" baseline="-25000">
                            <a:solidFill>
                              <a:schemeClr val="tx1"/>
                            </a:solidFill>
                            <a:latin typeface="Cambria Math"/>
                          </a:rPr>
                          <m:t>𝑖</m:t>
                        </m:r>
                        <m:r>
                          <a:rPr lang="en-US" altLang="ko-KR" sz="1800" b="0" i="1">
                            <a:solidFill>
                              <a:schemeClr val="tx1"/>
                            </a:solidFill>
                            <a:latin typeface="Cambria Math"/>
                          </a:rPr>
                          <m:t> </m:t>
                        </m:r>
                      </m:e>
                    </m:acc>
                  </m:oMath>
                </a14:m>
                <a:endParaRPr lang="en-US" altLang="ko-KR" sz="1800" b="0" dirty="0">
                  <a:solidFill>
                    <a:schemeClr val="tx1"/>
                  </a:solidFill>
                </a:endParaRPr>
              </a:p>
              <a:p>
                <a:pPr marL="0" indent="0" latinLnBrk="0">
                  <a:buNone/>
                  <a:defRPr/>
                </a:pPr>
                <a:r>
                  <a:rPr lang="ko-KR" altLang="en-US" sz="1800" b="0" dirty="0" err="1">
                    <a:solidFill>
                      <a:schemeClr val="tx1"/>
                    </a:solidFill>
                  </a:rPr>
                  <a:t>잔차</a:t>
                </a:r>
                <a:r>
                  <a:rPr lang="ko-KR" altLang="en-US" sz="1800" b="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ko-KR" altLang="en-US" sz="18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ko-KR" altLang="en-US" sz="1800" b="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𝜖</m:t>
                        </m:r>
                        <m:r>
                          <a:rPr lang="en-US" altLang="ko-KR" sz="1800" b="0" i="1" baseline="-25000">
                            <a:solidFill>
                              <a:schemeClr val="tx1"/>
                            </a:solidFill>
                            <a:latin typeface="Cambria Math"/>
                          </a:rPr>
                          <m:t>𝑖</m:t>
                        </m:r>
                        <m:r>
                          <a:rPr lang="en-US" altLang="ko-KR" sz="1800" b="0" i="1">
                            <a:solidFill>
                              <a:schemeClr val="tx1"/>
                            </a:solidFill>
                            <a:latin typeface="Cambria Math"/>
                          </a:rPr>
                          <m:t> </m:t>
                        </m:r>
                      </m:e>
                    </m:acc>
                  </m:oMath>
                </a14:m>
                <a:r>
                  <a:rPr lang="ko-KR" altLang="en-US" sz="1800" b="0" dirty="0">
                    <a:solidFill>
                      <a:schemeClr val="tx1"/>
                    </a:solidFill>
                  </a:rPr>
                  <a:t>의 모든 합이 최소가 되는 </a:t>
                </a:r>
                <a:r>
                  <a:rPr lang="ko-KR" altLang="en-US" sz="1800" b="0" dirty="0" err="1">
                    <a:solidFill>
                      <a:schemeClr val="tx1"/>
                    </a:solidFill>
                  </a:rPr>
                  <a:t>회귀식을</a:t>
                </a:r>
                <a:r>
                  <a:rPr lang="ko-KR" altLang="en-US" sz="1800" b="0" dirty="0">
                    <a:solidFill>
                      <a:schemeClr val="tx1"/>
                    </a:solidFill>
                  </a:rPr>
                  <a:t> 구하면 된다</a:t>
                </a:r>
                <a:r>
                  <a:rPr lang="en-US" altLang="ko-KR" sz="1800" b="0" dirty="0">
                    <a:solidFill>
                      <a:schemeClr val="tx1"/>
                    </a:solidFill>
                  </a:rPr>
                  <a:t>. </a:t>
                </a:r>
              </a:p>
              <a:p>
                <a:pPr marL="0" indent="0" latinLnBrk="0">
                  <a:buNone/>
                  <a:defRPr/>
                </a:pPr>
                <a:endParaRPr lang="en-US" altLang="ko-KR" sz="1800" b="0" dirty="0">
                  <a:solidFill>
                    <a:schemeClr val="tx1"/>
                  </a:solidFill>
                </a:endParaRPr>
              </a:p>
              <a:p>
                <a:pPr marL="0" indent="0" latinLnBrk="0">
                  <a:buNone/>
                  <a:defRPr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ko-KR" altLang="en-US" sz="18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1800" b="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𝑌</m:t>
                        </m:r>
                      </m:e>
                    </m:acc>
                    <m:r>
                      <m:rPr>
                        <m:sty m:val="p"/>
                      </m:rPr>
                      <a:rPr lang="en-US" altLang="ko-KR" sz="1800" b="0" baseline="-25000">
                        <a:solidFill>
                          <a:schemeClr val="tx1"/>
                        </a:solidFill>
                        <a:latin typeface="Cambria Math"/>
                      </a:rPr>
                      <m:t>i</m:t>
                    </m:r>
                    <m:r>
                      <a:rPr lang="en-US" altLang="ko-KR" sz="1800" b="0">
                        <a:solidFill>
                          <a:schemeClr val="tx1"/>
                        </a:solidFill>
                        <a:latin typeface="Cambria Math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altLang="ko-KR" sz="18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ko-KR" altLang="en-US" sz="1800" b="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𝛽</m:t>
                        </m:r>
                      </m:e>
                    </m:acc>
                  </m:oMath>
                </a14:m>
                <a:r>
                  <a:rPr lang="en-US" altLang="ko-KR" sz="1800" b="0" baseline="-25000" dirty="0">
                    <a:solidFill>
                      <a:schemeClr val="tx1"/>
                    </a:solidFill>
                  </a:rPr>
                  <a:t>0</a:t>
                </a:r>
                <a:r>
                  <a:rPr lang="en-US" altLang="ko-KR" sz="1800" b="0" dirty="0">
                    <a:solidFill>
                      <a:schemeClr val="tx1"/>
                    </a:solidFill>
                  </a:rPr>
                  <a:t> +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18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ko-KR" altLang="en-US" sz="1800" b="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𝛽</m:t>
                        </m:r>
                      </m:e>
                    </m:acc>
                  </m:oMath>
                </a14:m>
                <a:r>
                  <a:rPr lang="en-US" altLang="ko-KR" sz="1800" b="0" baseline="-25000" dirty="0">
                    <a:solidFill>
                      <a:schemeClr val="tx1"/>
                    </a:solidFill>
                  </a:rPr>
                  <a:t>1</a:t>
                </a:r>
                <a14:m>
                  <m:oMath xmlns:m="http://schemas.openxmlformats.org/officeDocument/2006/math">
                    <m:r>
                      <a:rPr lang="en-US" altLang="ko-KR" sz="1800" b="0" dirty="0">
                        <a:solidFill>
                          <a:schemeClr val="tx1"/>
                        </a:solidFill>
                        <a:latin typeface="Cambria Math"/>
                      </a:rPr>
                      <m:t> </m:t>
                    </m:r>
                    <m:sSub>
                      <m:sSubPr>
                        <m:ctrlPr>
                          <a:rPr lang="en-US" altLang="ko-KR" sz="1800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800" b="0" i="1" dirty="0">
                            <a:solidFill>
                              <a:schemeClr val="tx1"/>
                            </a:solidFill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altLang="ko-KR" sz="1800" b="0" i="1" dirty="0">
                            <a:solidFill>
                              <a:schemeClr val="tx1"/>
                            </a:solidFill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ko-KR" altLang="en-US" sz="1800" b="0" i="1" dirty="0">
                        <a:solidFill>
                          <a:schemeClr val="tx1"/>
                        </a:solidFill>
                        <a:latin typeface="Cambria Math"/>
                      </a:rPr>
                      <m:t>의</m:t>
                    </m:r>
                    <m:r>
                      <a:rPr lang="en-US" altLang="ko-KR" sz="1800" b="0" i="1" dirty="0">
                        <a:solidFill>
                          <a:schemeClr val="tx1"/>
                        </a:solidFill>
                        <a:latin typeface="Cambria Math"/>
                      </a:rPr>
                      <m:t> </m:t>
                    </m:r>
                    <m:r>
                      <a:rPr lang="ko-KR" altLang="en-US" sz="1800" b="0" i="1" dirty="0">
                        <a:solidFill>
                          <a:schemeClr val="tx1"/>
                        </a:solidFill>
                        <a:latin typeface="Cambria Math"/>
                      </a:rPr>
                      <m:t>위</m:t>
                    </m:r>
                    <m:d>
                      <m:dPr>
                        <m:ctrlPr>
                          <a:rPr lang="en-US" altLang="ko-KR" sz="1800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800" b="0" i="1" dirty="0">
                            <a:solidFill>
                              <a:schemeClr val="tx1"/>
                            </a:solidFill>
                            <a:latin typeface="Cambria Math"/>
                          </a:rPr>
                          <m:t>+</m:t>
                        </m:r>
                      </m:e>
                    </m:d>
                    <m:r>
                      <a:rPr lang="ko-KR" altLang="en-US" sz="1800" b="0" i="1" dirty="0">
                        <a:solidFill>
                          <a:schemeClr val="tx1"/>
                        </a:solidFill>
                        <a:latin typeface="Cambria Math"/>
                      </a:rPr>
                      <m:t>와</m:t>
                    </m:r>
                    <m:r>
                      <a:rPr lang="en-US" altLang="ko-KR" sz="1800" b="0" i="1" dirty="0">
                        <a:solidFill>
                          <a:schemeClr val="tx1"/>
                        </a:solidFill>
                        <a:latin typeface="Cambria Math"/>
                      </a:rPr>
                      <m:t> </m:t>
                    </m:r>
                    <m:r>
                      <a:rPr lang="ko-KR" altLang="en-US" sz="1800" b="0" i="1" dirty="0">
                        <a:solidFill>
                          <a:schemeClr val="tx1"/>
                        </a:solidFill>
                        <a:latin typeface="Cambria Math"/>
                      </a:rPr>
                      <m:t>아래</m:t>
                    </m:r>
                    <m:d>
                      <m:dPr>
                        <m:ctrlPr>
                          <a:rPr lang="en-US" altLang="ko-KR" sz="1800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800" b="0" i="1" dirty="0">
                            <a:solidFill>
                              <a:schemeClr val="tx1"/>
                            </a:solidFill>
                            <a:latin typeface="Cambria Math"/>
                          </a:rPr>
                          <m:t>−</m:t>
                        </m:r>
                      </m:e>
                    </m:d>
                    <m:r>
                      <a:rPr lang="ko-KR" altLang="en-US" sz="1800" b="0" i="1" dirty="0">
                        <a:solidFill>
                          <a:schemeClr val="tx1"/>
                        </a:solidFill>
                        <a:latin typeface="Cambria Math"/>
                      </a:rPr>
                      <m:t>로</m:t>
                    </m:r>
                    <m:r>
                      <a:rPr lang="en-US" altLang="ko-KR" sz="1800" b="0" i="1" dirty="0">
                        <a:solidFill>
                          <a:schemeClr val="tx1"/>
                        </a:solidFill>
                        <a:latin typeface="Cambria Math"/>
                      </a:rPr>
                      <m:t> </m:t>
                    </m:r>
                    <m:r>
                      <a:rPr lang="ko-KR" altLang="en-US" sz="1800" b="0" i="1" dirty="0">
                        <a:solidFill>
                          <a:schemeClr val="tx1"/>
                        </a:solidFill>
                        <a:latin typeface="Cambria Math"/>
                      </a:rPr>
                      <m:t>분포되어</m:t>
                    </m:r>
                    <m:r>
                      <a:rPr lang="en-US" altLang="ko-KR" sz="1800" b="0" i="1" dirty="0">
                        <a:solidFill>
                          <a:schemeClr val="tx1"/>
                        </a:solidFill>
                        <a:latin typeface="Cambria Math"/>
                      </a:rPr>
                      <m:t> </m:t>
                    </m:r>
                    <m:r>
                      <a:rPr lang="ko-KR" altLang="en-US" sz="1800" b="0" i="1" dirty="0">
                        <a:solidFill>
                          <a:schemeClr val="tx1"/>
                        </a:solidFill>
                        <a:latin typeface="Cambria Math"/>
                      </a:rPr>
                      <m:t>합이</m:t>
                    </m:r>
                    <m:r>
                      <a:rPr lang="en-US" altLang="ko-KR" sz="1800" b="0" i="1" dirty="0">
                        <a:solidFill>
                          <a:schemeClr val="tx1"/>
                        </a:solidFill>
                        <a:latin typeface="Cambria Math"/>
                      </a:rPr>
                      <m:t> 0</m:t>
                    </m:r>
                    <m:r>
                      <a:rPr lang="ko-KR" altLang="en-US" sz="1800" b="0" i="1" dirty="0">
                        <a:solidFill>
                          <a:schemeClr val="tx1"/>
                        </a:solidFill>
                        <a:latin typeface="Cambria Math"/>
                      </a:rPr>
                      <m:t>이</m:t>
                    </m:r>
                    <m:r>
                      <a:rPr lang="en-US" altLang="ko-KR" sz="1800" b="0" i="1" dirty="0">
                        <a:solidFill>
                          <a:schemeClr val="tx1"/>
                        </a:solidFill>
                        <a:latin typeface="Cambria Math"/>
                      </a:rPr>
                      <m:t> </m:t>
                    </m:r>
                    <m:r>
                      <a:rPr lang="ko-KR" altLang="en-US" sz="1800" b="0" i="1" dirty="0">
                        <a:solidFill>
                          <a:schemeClr val="tx1"/>
                        </a:solidFill>
                        <a:latin typeface="Cambria Math"/>
                      </a:rPr>
                      <m:t>되므로</m:t>
                    </m:r>
                  </m:oMath>
                </a14:m>
                <a:endParaRPr lang="en-US" altLang="ko-KR" sz="1800" b="0" dirty="0">
                  <a:solidFill>
                    <a:schemeClr val="tx1"/>
                  </a:solidFill>
                </a:endParaRPr>
              </a:p>
              <a:p>
                <a:pPr marL="0" indent="0" latinLnBrk="0">
                  <a:buNone/>
                  <a:defRPr/>
                </a:pPr>
                <a:r>
                  <a:rPr lang="ko-KR" altLang="en-US" sz="1800" b="0" dirty="0">
                    <a:solidFill>
                      <a:schemeClr val="tx1"/>
                    </a:solidFill>
                  </a:rPr>
                  <a:t>모두 제곱하여 합을 구한다</a:t>
                </a:r>
                <a:r>
                  <a:rPr lang="en-US" altLang="ko-KR" sz="1800" b="0" dirty="0">
                    <a:solidFill>
                      <a:schemeClr val="tx1"/>
                    </a:solidFill>
                  </a:rPr>
                  <a:t>. </a:t>
                </a:r>
              </a:p>
            </p:txBody>
          </p:sp>
        </mc:Choice>
        <mc:Fallback xmlns="">
          <p:sp>
            <p:nvSpPr>
              <p:cNvPr id="6" name="내용 개체 틀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74825" y="1066801"/>
                <a:ext cx="8642350" cy="2181225"/>
              </a:xfrm>
              <a:blipFill>
                <a:blip r:embed="rId2"/>
                <a:stretch>
                  <a:fillRect l="-564" b="-413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920318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최소자승법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782888" y="1989138"/>
            <a:ext cx="430212" cy="285750"/>
          </a:xfrm>
          <a:prstGeom prst="rect">
            <a:avLst/>
          </a:prstGeom>
        </p:spPr>
        <p:txBody>
          <a:bodyPr anchor="ctr">
            <a:normAutofit fontScale="62500" lnSpcReduction="20000"/>
          </a:bodyPr>
          <a:lstStyle/>
          <a:p>
            <a:pPr>
              <a:defRPr/>
            </a:pPr>
            <a:r>
              <a:rPr lang="en-US" altLang="ko-KR" sz="2400" dirty="0">
                <a:ea typeface="맑은 고딕" panose="020B0503020000020004" pitchFamily="50" charset="-127"/>
              </a:rPr>
              <a:t>:</a:t>
            </a:r>
            <a:endParaRPr lang="ko-KR" altLang="en-US" sz="2400" dirty="0">
              <a:ea typeface="맑은 고딕" panose="020B0503020000020004" pitchFamily="50" charset="-127"/>
            </a:endParaRPr>
          </a:p>
        </p:txBody>
      </p:sp>
      <p:pic>
        <p:nvPicPr>
          <p:cNvPr id="20486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9867" y="2290490"/>
            <a:ext cx="3883283" cy="31644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7" name="그림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010"/>
          <a:stretch/>
        </p:blipFill>
        <p:spPr bwMode="auto">
          <a:xfrm>
            <a:off x="2135188" y="5727278"/>
            <a:ext cx="4017962" cy="65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내용 개체 틀 1"/>
          <p:cNvSpPr>
            <a:spLocks noGrp="1"/>
          </p:cNvSpPr>
          <p:nvPr>
            <p:ph idx="1"/>
          </p:nvPr>
        </p:nvSpPr>
        <p:spPr>
          <a:xfrm>
            <a:off x="1774825" y="1066801"/>
            <a:ext cx="8642350" cy="1266825"/>
          </a:xfrm>
        </p:spPr>
        <p:txBody>
          <a:bodyPr/>
          <a:lstStyle/>
          <a:p>
            <a:pPr latinLnBrk="0">
              <a:defRPr/>
            </a:pPr>
            <a:r>
              <a:rPr lang="ko-KR" altLang="en-US" dirty="0"/>
              <a:t>최소자승법</a:t>
            </a:r>
            <a:r>
              <a:rPr lang="en-US" altLang="ko-KR" dirty="0"/>
              <a:t>(method of least squares)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1934157" y="1691759"/>
            <a:ext cx="4560864" cy="454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  <a:buClr>
                <a:srgbClr val="FF6600"/>
              </a:buClr>
              <a:defRPr/>
            </a:pPr>
            <a:r>
              <a:rPr lang="en-US" altLang="ko-KR" dirty="0">
                <a:latin typeface="+mn-ea"/>
                <a:ea typeface="+mn-ea"/>
              </a:rPr>
              <a:t> </a:t>
            </a:r>
            <a:r>
              <a:rPr lang="ko-KR" altLang="en-US" dirty="0" err="1">
                <a:latin typeface="+mn-ea"/>
                <a:ea typeface="+mn-ea"/>
              </a:rPr>
              <a:t>잔차의</a:t>
            </a:r>
            <a:r>
              <a:rPr lang="ko-KR" altLang="en-US" dirty="0">
                <a:latin typeface="+mn-ea"/>
                <a:ea typeface="+mn-ea"/>
              </a:rPr>
              <a:t> </a:t>
            </a:r>
            <a:r>
              <a:rPr lang="ko-KR" altLang="en-US" dirty="0" err="1">
                <a:latin typeface="+mn-ea"/>
                <a:ea typeface="+mn-ea"/>
              </a:rPr>
              <a:t>제곱합</a:t>
            </a:r>
            <a:r>
              <a:rPr lang="ko-KR" altLang="en-US" dirty="0">
                <a:latin typeface="+mn-ea"/>
                <a:ea typeface="+mn-ea"/>
              </a:rPr>
              <a:t>         을 최소로 하는 방법</a:t>
            </a:r>
          </a:p>
        </p:txBody>
      </p:sp>
      <p:pic>
        <p:nvPicPr>
          <p:cNvPr id="20484" name="그림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18" r="50000"/>
          <a:stretch/>
        </p:blipFill>
        <p:spPr bwMode="auto">
          <a:xfrm>
            <a:off x="3648274" y="1700808"/>
            <a:ext cx="575518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6163257" y="5797034"/>
            <a:ext cx="1814920" cy="454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  <a:buClr>
                <a:srgbClr val="FF6600"/>
              </a:buClr>
              <a:defRPr/>
            </a:pPr>
            <a:r>
              <a:rPr lang="ko-KR" altLang="en-US" dirty="0" err="1">
                <a:latin typeface="+mn-ea"/>
                <a:ea typeface="+mn-ea"/>
              </a:rPr>
              <a:t>를</a:t>
            </a:r>
            <a:r>
              <a:rPr lang="ko-KR" altLang="en-US" dirty="0">
                <a:latin typeface="+mn-ea"/>
                <a:ea typeface="+mn-ea"/>
              </a:rPr>
              <a:t> 통해 구해진 </a:t>
            </a:r>
          </a:p>
        </p:txBody>
      </p:sp>
      <p:pic>
        <p:nvPicPr>
          <p:cNvPr id="12" name="그림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437"/>
          <a:stretch/>
        </p:blipFill>
        <p:spPr bwMode="auto">
          <a:xfrm>
            <a:off x="8009359" y="5729238"/>
            <a:ext cx="1243310" cy="65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최소자승법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986F8E7C-517F-44AD-9E9B-E04C69C956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4826" y="1052736"/>
            <a:ext cx="8497638" cy="531247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최소자승법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4DC60759-8A99-4236-B856-3AE2FAD445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5213" y="1055713"/>
            <a:ext cx="7921574" cy="5613373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단순회귀분석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71FA96EC-BA00-4439-B122-9EF3B51C70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4826" y="1484783"/>
            <a:ext cx="8929686" cy="98437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단순회귀분석 </a:t>
            </a:r>
            <a:r>
              <a:rPr lang="en-US" altLang="ko-KR">
                <a:solidFill>
                  <a:srgbClr val="C00000"/>
                </a:solidFill>
              </a:rPr>
              <a:t>(</a:t>
            </a:r>
            <a:r>
              <a:rPr lang="ko-KR" altLang="en-US">
                <a:solidFill>
                  <a:srgbClr val="C00000"/>
                </a:solidFill>
              </a:rPr>
              <a:t>예제 풀이</a:t>
            </a:r>
            <a:r>
              <a:rPr lang="en-US" altLang="ko-KR">
                <a:solidFill>
                  <a:srgbClr val="C00000"/>
                </a:solidFill>
              </a:rPr>
              <a:t>)</a:t>
            </a:r>
            <a:endParaRPr lang="ko-KR" altLang="en-US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내용 개체 틀 1"/>
              <p:cNvSpPr>
                <a:spLocks noGrp="1"/>
              </p:cNvSpPr>
              <p:nvPr>
                <p:ph idx="1"/>
              </p:nvPr>
            </p:nvSpPr>
            <p:spPr>
              <a:xfrm>
                <a:off x="1774825" y="1066801"/>
                <a:ext cx="8642350" cy="587829"/>
              </a:xfrm>
            </p:spPr>
            <p:txBody>
              <a:bodyPr/>
              <a:lstStyle/>
              <a:p>
                <a:pPr marL="0" indent="0" latinLnBrk="0">
                  <a:buNone/>
                  <a:defRPr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18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ko-KR" altLang="en-US" sz="1800" b="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𝛽</m:t>
                        </m:r>
                      </m:e>
                    </m:acc>
                  </m:oMath>
                </a14:m>
                <a:r>
                  <a:rPr lang="en-US" altLang="ko-KR" sz="1800" b="0" baseline="-25000" dirty="0">
                    <a:solidFill>
                      <a:schemeClr val="tx1"/>
                    </a:solidFill>
                  </a:rPr>
                  <a:t>0</a:t>
                </a:r>
                <a:r>
                  <a:rPr lang="en-US" altLang="ko-KR" sz="1800" b="0" dirty="0">
                    <a:solidFill>
                      <a:schemeClr val="tx1"/>
                    </a:solidFill>
                  </a:rPr>
                  <a:t> 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18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ko-KR" altLang="en-US" sz="1800" b="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𝛽</m:t>
                        </m:r>
                      </m:e>
                    </m:acc>
                  </m:oMath>
                </a14:m>
                <a:r>
                  <a:rPr lang="en-US" altLang="ko-KR" sz="1800" b="0" baseline="-25000" dirty="0">
                    <a:solidFill>
                      <a:schemeClr val="tx1"/>
                    </a:solidFill>
                  </a:rPr>
                  <a:t>1</a:t>
                </a:r>
                <a:r>
                  <a:rPr lang="en-US" altLang="ko-KR" sz="1800" b="0" dirty="0">
                    <a:solidFill>
                      <a:schemeClr val="tx1"/>
                    </a:solidFill>
                  </a:rPr>
                  <a:t> </a:t>
                </a:r>
                <a:r>
                  <a:rPr lang="ko-KR" altLang="en-US" sz="1800" b="0" dirty="0">
                    <a:solidFill>
                      <a:schemeClr val="tx1"/>
                    </a:solidFill>
                  </a:rPr>
                  <a:t>을 구하면</a:t>
                </a:r>
                <a:endParaRPr lang="en-US" altLang="ko-KR" sz="18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내용 개체 틀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74825" y="1066801"/>
                <a:ext cx="8642350" cy="587829"/>
              </a:xfrm>
              <a:blipFill>
                <a:blip r:embed="rId2"/>
                <a:stretch>
                  <a:fillRect l="-21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내용 개체 틀 1"/>
              <p:cNvSpPr txBox="1">
                <a:spLocks/>
              </p:cNvSpPr>
              <p:nvPr/>
            </p:nvSpPr>
            <p:spPr bwMode="auto">
              <a:xfrm>
                <a:off x="1774825" y="4425348"/>
                <a:ext cx="8642350" cy="58782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266700" indent="-266700" algn="l" rtl="0" eaLnBrk="0" fontAlgn="base" latinLnBrk="1" hangingPunct="0">
                  <a:lnSpc>
                    <a:spcPct val="150000"/>
                  </a:lnSpc>
                  <a:spcBef>
                    <a:spcPts val="0"/>
                  </a:spcBef>
                  <a:spcAft>
                    <a:spcPct val="0"/>
                  </a:spcAft>
                  <a:buClr>
                    <a:srgbClr val="FF6600"/>
                  </a:buClr>
                  <a:buFont typeface="Wingdings" pitchFamily="2" charset="2"/>
                  <a:buChar char="n"/>
                  <a:defRPr sz="2200" b="1" kern="1200">
                    <a:solidFill>
                      <a:schemeClr val="accent6">
                        <a:lumMod val="75000"/>
                      </a:schemeClr>
                    </a:solidFill>
                    <a:latin typeface="+mn-ea"/>
                    <a:ea typeface="+mn-ea"/>
                    <a:cs typeface="+mn-cs"/>
                  </a:defRPr>
                </a:lvl1pPr>
                <a:lvl2pPr marL="447675" indent="-180975" algn="l" rtl="0" eaLnBrk="0" fontAlgn="base" latinLnBrk="1" hangingPunct="0">
                  <a:spcBef>
                    <a:spcPct val="20000"/>
                  </a:spcBef>
                  <a:spcAft>
                    <a:spcPts val="400"/>
                  </a:spcAft>
                  <a:buClr>
                    <a:srgbClr val="FF6600"/>
                  </a:buClr>
                  <a:buFont typeface="Wingdings" pitchFamily="2" charset="2"/>
                  <a:buChar char="§"/>
                  <a:defRPr sz="2000" b="1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2pPr>
                <a:lvl3pPr marL="628650" indent="-180975" algn="l" rtl="0" eaLnBrk="0" fontAlgn="base" latinLnBrk="1" hangingPunct="0">
                  <a:spcBef>
                    <a:spcPct val="20000"/>
                  </a:spcBef>
                  <a:spcAft>
                    <a:spcPts val="300"/>
                  </a:spcAft>
                  <a:buClr>
                    <a:srgbClr val="FF6600"/>
                  </a:buClr>
                  <a:buFont typeface="Arial" charset="0"/>
                  <a:buChar char="•"/>
                  <a:defRPr sz="1600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3pPr>
                <a:lvl4pPr marL="809625" indent="-180975" algn="l" rtl="0" eaLnBrk="0" fontAlgn="base" latinLnBrk="1" hangingPunct="0">
                  <a:spcBef>
                    <a:spcPct val="20000"/>
                  </a:spcBef>
                  <a:spcAft>
                    <a:spcPts val="300"/>
                  </a:spcAft>
                  <a:buClr>
                    <a:srgbClr val="FF6600"/>
                  </a:buClr>
                  <a:buSzPct val="96000"/>
                  <a:buFont typeface="Arial" charset="0"/>
                  <a:buChar char="–"/>
                  <a:defRPr sz="1400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4pPr>
                <a:lvl5pPr marL="990600" indent="-180975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18E"/>
                  </a:buClr>
                  <a:buFont typeface="Arial" charset="0"/>
                  <a:buChar char="»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latinLnBrk="0">
                  <a:buNone/>
                  <a:defRPr/>
                </a:pPr>
                <a:r>
                  <a:rPr kumimoji="0" lang="ko-KR" altLang="en-US" sz="1800" b="0" dirty="0">
                    <a:solidFill>
                      <a:schemeClr val="tx1"/>
                    </a:solidFill>
                  </a:rPr>
                  <a:t>따라서 </a:t>
                </a:r>
                <a:r>
                  <a:rPr kumimoji="0" lang="ko-KR" altLang="en-US" sz="1800" b="0" dirty="0" err="1">
                    <a:solidFill>
                      <a:schemeClr val="tx1"/>
                    </a:solidFill>
                  </a:rPr>
                  <a:t>회귀식은</a:t>
                </a:r>
                <a:r>
                  <a:rPr kumimoji="0" lang="ko-KR" altLang="en-US" sz="1800" b="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0" lang="ko-KR" altLang="en-US" sz="18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0" lang="en-US" altLang="ko-KR" sz="1800" b="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𝑌</m:t>
                        </m:r>
                      </m:e>
                    </m:acc>
                    <m:r>
                      <a:rPr kumimoji="0" lang="en-US" altLang="ko-KR" sz="1800" b="0" i="1">
                        <a:solidFill>
                          <a:schemeClr val="tx1"/>
                        </a:solidFill>
                        <a:latin typeface="Cambria Math"/>
                      </a:rPr>
                      <m:t>=62.929+2.186 </m:t>
                    </m:r>
                    <m:sSub>
                      <m:sSubPr>
                        <m:ctrlPr>
                          <a:rPr kumimoji="0" lang="en-US" altLang="ko-KR" sz="18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altLang="ko-KR" sz="1800" b="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kumimoji="0" lang="en-US" altLang="ko-KR" sz="1800" b="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endParaRPr kumimoji="0" lang="en-US" altLang="ko-KR" sz="18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내용 개체 틀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74825" y="4425348"/>
                <a:ext cx="8642350" cy="587829"/>
              </a:xfrm>
              <a:prstGeom prst="rect">
                <a:avLst/>
              </a:prstGeom>
              <a:blipFill>
                <a:blip r:embed="rId3"/>
                <a:stretch>
                  <a:fillRect l="-564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58D0BB50-3189-4B94-A097-1BAFE196F6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7568" y="1916831"/>
            <a:ext cx="8064896" cy="234346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단순회귀분석 </a:t>
            </a:r>
            <a:r>
              <a:rPr lang="en-US" altLang="ko-KR">
                <a:solidFill>
                  <a:srgbClr val="C00000"/>
                </a:solidFill>
              </a:rPr>
              <a:t>(</a:t>
            </a:r>
            <a:r>
              <a:rPr lang="ko-KR" altLang="en-US">
                <a:solidFill>
                  <a:srgbClr val="C00000"/>
                </a:solidFill>
              </a:rPr>
              <a:t>예제 풀이</a:t>
            </a:r>
            <a:r>
              <a:rPr lang="en-US" altLang="ko-KR">
                <a:solidFill>
                  <a:srgbClr val="C00000"/>
                </a:solidFill>
              </a:rPr>
              <a:t>)</a:t>
            </a:r>
            <a:endParaRPr lang="ko-KR" altLang="en-US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내용 개체 틀 1"/>
              <p:cNvSpPr>
                <a:spLocks noGrp="1"/>
              </p:cNvSpPr>
              <p:nvPr>
                <p:ph idx="1"/>
              </p:nvPr>
            </p:nvSpPr>
            <p:spPr>
              <a:xfrm>
                <a:off x="1774825" y="1066801"/>
                <a:ext cx="8642350" cy="587829"/>
              </a:xfrm>
            </p:spPr>
            <p:txBody>
              <a:bodyPr/>
              <a:lstStyle/>
              <a:p>
                <a:pPr marL="0" indent="0" latinLnBrk="0">
                  <a:buNone/>
                  <a:defRPr/>
                </a:pPr>
                <a:r>
                  <a:rPr lang="ko-KR" altLang="en-US" sz="1800" b="0" dirty="0">
                    <a:solidFill>
                      <a:schemeClr val="tx1"/>
                    </a:solidFill>
                  </a:rPr>
                  <a:t>절편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18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ko-KR" altLang="en-US" sz="1800" b="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𝛽</m:t>
                        </m:r>
                      </m:e>
                    </m:acc>
                  </m:oMath>
                </a14:m>
                <a:r>
                  <a:rPr lang="en-US" altLang="ko-KR" sz="1800" b="0" baseline="-25000" dirty="0">
                    <a:solidFill>
                      <a:schemeClr val="tx1"/>
                    </a:solidFill>
                  </a:rPr>
                  <a:t>0</a:t>
                </a:r>
                <a:r>
                  <a:rPr lang="en-US" altLang="ko-KR" sz="1800" b="0" dirty="0">
                    <a:solidFill>
                      <a:schemeClr val="tx1"/>
                    </a:solidFill>
                  </a:rPr>
                  <a:t> </a:t>
                </a:r>
                <a:r>
                  <a:rPr lang="ko-KR" altLang="en-US" sz="1800" b="0" dirty="0">
                    <a:solidFill>
                      <a:schemeClr val="tx1"/>
                    </a:solidFill>
                  </a:rPr>
                  <a:t>는 광고비를 전혀 지출하지 않더라도</a:t>
                </a:r>
                <a:endParaRPr lang="en-US" altLang="ko-KR" sz="1800" b="0" dirty="0">
                  <a:solidFill>
                    <a:schemeClr val="tx1"/>
                  </a:solidFill>
                </a:endParaRPr>
              </a:p>
              <a:p>
                <a:pPr marL="0" indent="0" latinLnBrk="0">
                  <a:buNone/>
                  <a:defRPr/>
                </a:pPr>
                <a:r>
                  <a:rPr lang="en-US" altLang="ko-KR" sz="1800" b="0" dirty="0">
                    <a:solidFill>
                      <a:schemeClr val="tx1"/>
                    </a:solidFill>
                  </a:rPr>
                  <a:t>62.929</a:t>
                </a:r>
                <a:r>
                  <a:rPr lang="ko-KR" altLang="en-US" sz="1800" b="0" dirty="0">
                    <a:solidFill>
                      <a:schemeClr val="tx1"/>
                    </a:solidFill>
                  </a:rPr>
                  <a:t>만큼 매출이 발생하고 있다는 것을 의미</a:t>
                </a:r>
                <a:endParaRPr lang="en-US" altLang="ko-KR" sz="1800" b="0" dirty="0">
                  <a:solidFill>
                    <a:schemeClr val="tx1"/>
                  </a:solidFill>
                </a:endParaRPr>
              </a:p>
              <a:p>
                <a:pPr marL="0" indent="0" latinLnBrk="0">
                  <a:buNone/>
                  <a:defRPr/>
                </a:pPr>
                <a:endParaRPr lang="en-US" altLang="ko-KR" sz="1800" b="0" dirty="0">
                  <a:solidFill>
                    <a:schemeClr val="tx1"/>
                  </a:solidFill>
                </a:endParaRPr>
              </a:p>
              <a:p>
                <a:pPr marL="0" indent="0" latinLnBrk="0">
                  <a:buNone/>
                  <a:defRPr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18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ko-KR" altLang="en-US" sz="1800" b="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𝛽</m:t>
                        </m:r>
                      </m:e>
                    </m:acc>
                  </m:oMath>
                </a14:m>
                <a:r>
                  <a:rPr lang="en-US" altLang="ko-KR" sz="1800" b="0" baseline="-25000" dirty="0">
                    <a:solidFill>
                      <a:schemeClr val="tx1"/>
                    </a:solidFill>
                  </a:rPr>
                  <a:t>1</a:t>
                </a:r>
                <a:r>
                  <a:rPr lang="en-US" altLang="ko-KR" sz="1800" b="0" dirty="0">
                    <a:solidFill>
                      <a:schemeClr val="tx1"/>
                    </a:solidFill>
                  </a:rPr>
                  <a:t> </a:t>
                </a:r>
                <a:r>
                  <a:rPr lang="ko-KR" altLang="en-US" sz="1800" b="0" dirty="0">
                    <a:solidFill>
                      <a:schemeClr val="tx1"/>
                    </a:solidFill>
                  </a:rPr>
                  <a:t>에서</a:t>
                </a:r>
                <a:endParaRPr lang="en-US" altLang="ko-KR" sz="1800" b="0" dirty="0">
                  <a:solidFill>
                    <a:schemeClr val="tx1"/>
                  </a:solidFill>
                </a:endParaRPr>
              </a:p>
              <a:p>
                <a:pPr marL="0" indent="0" latinLnBrk="0">
                  <a:buNone/>
                  <a:defRPr/>
                </a:pPr>
                <a14:m>
                  <m:oMath xmlns:m="http://schemas.openxmlformats.org/officeDocument/2006/math">
                    <m:r>
                      <a:rPr lang="en-US" altLang="ko-KR" sz="1800" b="0" i="1" dirty="0">
                        <a:solidFill>
                          <a:schemeClr val="tx1"/>
                        </a:solidFill>
                        <a:latin typeface="Cambria Math"/>
                      </a:rPr>
                      <m:t>𝐴</m:t>
                    </m:r>
                  </m:oMath>
                </a14:m>
                <a:r>
                  <a:rPr lang="ko-KR" altLang="en-US" sz="1800" b="0" dirty="0">
                    <a:solidFill>
                      <a:schemeClr val="tx1"/>
                    </a:solidFill>
                  </a:rPr>
                  <a:t>주식회사에서의 광고비와 매출액의 인과관계를 판단할 수 있는데</a:t>
                </a:r>
                <a:r>
                  <a:rPr lang="en-US" altLang="ko-KR" sz="1800" b="0" dirty="0">
                    <a:solidFill>
                      <a:schemeClr val="tx1"/>
                    </a:solidFill>
                  </a:rPr>
                  <a:t>,</a:t>
                </a:r>
              </a:p>
              <a:p>
                <a:pPr marL="0" indent="0" latinLnBrk="0">
                  <a:buNone/>
                  <a:defRPr/>
                </a:pPr>
                <a:r>
                  <a:rPr lang="ko-KR" altLang="en-US" sz="1800" b="0" dirty="0">
                    <a:solidFill>
                      <a:schemeClr val="tx1"/>
                    </a:solidFill>
                  </a:rPr>
                  <a:t>광고비가 </a:t>
                </a:r>
                <a14:m>
                  <m:oMath xmlns:m="http://schemas.openxmlformats.org/officeDocument/2006/math">
                    <m:r>
                      <a:rPr lang="en-US" altLang="ko-KR" sz="1800" b="0" i="1" dirty="0">
                        <a:solidFill>
                          <a:schemeClr val="tx1"/>
                        </a:solidFill>
                        <a:latin typeface="Cambria Math"/>
                      </a:rPr>
                      <m:t>1</m:t>
                    </m:r>
                  </m:oMath>
                </a14:m>
                <a:r>
                  <a:rPr lang="ko-KR" altLang="en-US" sz="1800" b="0" dirty="0">
                    <a:solidFill>
                      <a:schemeClr val="tx1"/>
                    </a:solidFill>
                  </a:rPr>
                  <a:t>단위 증가할 때 매출액은</a:t>
                </a:r>
                <a14:m>
                  <m:oMath xmlns:m="http://schemas.openxmlformats.org/officeDocument/2006/math">
                    <m:r>
                      <a:rPr lang="ko-KR" altLang="en-US" sz="1800" b="0" i="1" dirty="0">
                        <a:solidFill>
                          <a:schemeClr val="tx1"/>
                        </a:solidFill>
                        <a:latin typeface="Cambria Math"/>
                      </a:rPr>
                      <m:t> </m:t>
                    </m:r>
                    <m:r>
                      <a:rPr lang="en-US" altLang="ko-KR" sz="1800" b="0" i="1" dirty="0">
                        <a:solidFill>
                          <a:schemeClr val="tx1"/>
                        </a:solidFill>
                        <a:latin typeface="Cambria Math"/>
                      </a:rPr>
                      <m:t>2.186</m:t>
                    </m:r>
                  </m:oMath>
                </a14:m>
                <a:r>
                  <a:rPr lang="ko-KR" altLang="en-US" sz="1800" b="0" dirty="0">
                    <a:solidFill>
                      <a:schemeClr val="tx1"/>
                    </a:solidFill>
                  </a:rPr>
                  <a:t>만큼 증가한다는 것을 의미</a:t>
                </a:r>
                <a:endParaRPr lang="en-US" altLang="ko-KR" sz="1800" b="0" dirty="0">
                  <a:solidFill>
                    <a:schemeClr val="tx1"/>
                  </a:solidFill>
                </a:endParaRPr>
              </a:p>
              <a:p>
                <a:pPr marL="0" indent="0" latinLnBrk="0">
                  <a:buNone/>
                  <a:defRPr/>
                </a:pPr>
                <a:endParaRPr lang="en-US" altLang="ko-KR" sz="1800" b="0" dirty="0">
                  <a:solidFill>
                    <a:schemeClr val="tx1"/>
                  </a:solidFill>
                </a:endParaRPr>
              </a:p>
              <a:p>
                <a:pPr marL="0" indent="0" latinLnBrk="0">
                  <a:buNone/>
                  <a:defRPr/>
                </a:pPr>
                <a:endParaRPr lang="en-US" altLang="ko-KR" sz="18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내용 개체 틀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74825" y="1066801"/>
                <a:ext cx="8642350" cy="587829"/>
              </a:xfrm>
              <a:blipFill>
                <a:blip r:embed="rId2"/>
                <a:stretch>
                  <a:fillRect l="-564" b="-35208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9478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적합도 검정과 분산분석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1774825" y="1066801"/>
            <a:ext cx="8642350" cy="59690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적합도 검정</a:t>
            </a:r>
            <a:r>
              <a:rPr lang="en-US" altLang="ko-KR" dirty="0"/>
              <a:t>(goodness-of-fit test)</a:t>
            </a:r>
          </a:p>
          <a:p>
            <a:pPr marL="0" indent="0">
              <a:buNone/>
              <a:defRPr/>
            </a:pPr>
            <a:endParaRPr lang="en-US" altLang="ko-KR" sz="1800" b="0" dirty="0">
              <a:solidFill>
                <a:schemeClr val="tx1"/>
              </a:solidFill>
            </a:endParaRPr>
          </a:p>
          <a:p>
            <a:pPr marL="0" indent="0">
              <a:buNone/>
              <a:defRPr/>
            </a:pPr>
            <a:endParaRPr lang="en-US" altLang="ko-KR" sz="1800" b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직사각형 2"/>
              <p:cNvSpPr/>
              <p:nvPr/>
            </p:nvSpPr>
            <p:spPr>
              <a:xfrm>
                <a:off x="2071086" y="1771135"/>
                <a:ext cx="5522666" cy="6849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1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ko-KR" altLang="en-US">
                            <a:latin typeface="Cambria Math"/>
                            <a:ea typeface="+mn-ea"/>
                          </a:rPr>
                          <m:t>도출한</m:t>
                        </m:r>
                        <m:r>
                          <a:rPr lang="en-US" altLang="ko-KR">
                            <a:latin typeface="Cambria Math"/>
                            <a:ea typeface="+mn-ea"/>
                          </a:rPr>
                          <m:t> </m:t>
                        </m:r>
                        <m:r>
                          <a:rPr lang="ko-KR" altLang="en-US">
                            <a:latin typeface="Cambria Math"/>
                            <a:ea typeface="+mn-ea"/>
                          </a:rPr>
                          <m:t>회귀식</m:t>
                        </m:r>
                        <m:r>
                          <a:rPr lang="en-US" altLang="ko-KR">
                            <a:latin typeface="Cambria Math"/>
                            <a:ea typeface="+mn-ea"/>
                          </a:rPr>
                          <m:t>   </m:t>
                        </m:r>
                        <m:r>
                          <a:rPr lang="en-US" altLang="ko-KR">
                            <a:latin typeface="Cambria Math"/>
                            <a:ea typeface="+mn-ea"/>
                          </a:rPr>
                          <m:t>𝑌</m:t>
                        </m:r>
                      </m:e>
                      <m:sub>
                        <m:r>
                          <a:rPr lang="en-US" altLang="ko-KR">
                            <a:latin typeface="Cambria Math"/>
                            <a:ea typeface="+mn-ea"/>
                          </a:rPr>
                          <m:t>𝑖</m:t>
                        </m:r>
                      </m:sub>
                    </m:sSub>
                    <m:r>
                      <a:rPr lang="en-US" altLang="ko-KR">
                        <a:latin typeface="Cambria Math"/>
                        <a:ea typeface="+mn-ea"/>
                      </a:rPr>
                      <m:t>=</m:t>
                    </m:r>
                    <m:sSub>
                      <m:sSubPr>
                        <m:ctrlPr>
                          <a:rPr lang="el-GR" altLang="ko-KR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ko-KR" altLang="el-GR">
                            <a:latin typeface="Cambria Math"/>
                            <a:ea typeface="+mn-ea"/>
                          </a:rPr>
                          <m:t>𝛽</m:t>
                        </m:r>
                      </m:e>
                      <m:sub>
                        <m:r>
                          <a:rPr lang="en-US" altLang="ko-KR">
                            <a:latin typeface="Cambria Math"/>
                            <a:ea typeface="+mn-ea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ko-KR" dirty="0"/>
                  <a:t>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 dirty="0">
                            <a:latin typeface="Cambria Math"/>
                          </a:rPr>
                          <m:t>𝛽</m:t>
                        </m:r>
                      </m:e>
                      <m:sub>
                        <m:r>
                          <a:rPr lang="en-US" altLang="ko-KR" i="1" dirty="0">
                            <a:latin typeface="Cambria Math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dirty="0"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altLang="ko-KR" b="0" i="1" dirty="0" smtClean="0">
                            <a:latin typeface="Cambria Math"/>
                          </a:rPr>
                          <m:t>1  </m:t>
                        </m:r>
                      </m:sub>
                    </m:sSub>
                    <m:r>
                      <a:rPr lang="ko-KR" altLang="en-US" dirty="0">
                        <a:latin typeface="Cambria Math"/>
                        <a:ea typeface="+mn-ea"/>
                      </a:rPr>
                      <m:t>이</m:t>
                    </m:r>
                  </m:oMath>
                </a14:m>
                <a:endParaRPr lang="en-US" altLang="ko-KR" dirty="0">
                  <a:latin typeface="+mn-ea"/>
                  <a:ea typeface="+mn-ea"/>
                </a:endParaRPr>
              </a:p>
              <a:p>
                <a:pPr>
                  <a:lnSpc>
                    <a:spcPct val="110000"/>
                  </a:lnSpc>
                </a:pPr>
                <a:r>
                  <a:rPr lang="ko-KR" altLang="en-US" dirty="0">
                    <a:latin typeface="+mn-ea"/>
                    <a:ea typeface="+mn-ea"/>
                  </a:rPr>
                  <a:t>표본 측정치를 얼마나 잘 설명하는지를 확인하는 것</a:t>
                </a:r>
              </a:p>
            </p:txBody>
          </p:sp>
        </mc:Choice>
        <mc:Fallback xmlns="">
          <p:sp>
            <p:nvSpPr>
              <p:cNvPr id="3" name="직사각형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1086" y="1771135"/>
                <a:ext cx="5522666" cy="684996"/>
              </a:xfrm>
              <a:prstGeom prst="rect">
                <a:avLst/>
              </a:prstGeom>
              <a:blipFill>
                <a:blip r:embed="rId2"/>
                <a:stretch>
                  <a:fillRect l="-993" t="-4464" b="-1339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적합도 검정과 분산분석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내용 개체 틀 1"/>
              <p:cNvSpPr>
                <a:spLocks noGrp="1"/>
              </p:cNvSpPr>
              <p:nvPr>
                <p:ph idx="1"/>
              </p:nvPr>
            </p:nvSpPr>
            <p:spPr>
              <a:xfrm>
                <a:off x="1774825" y="1066801"/>
                <a:ext cx="8642350" cy="596900"/>
              </a:xfrm>
            </p:spPr>
            <p:txBody>
              <a:bodyPr/>
              <a:lstStyle/>
              <a:p>
                <a:pPr>
                  <a:defRPr/>
                </a:pPr>
                <a:r>
                  <a:rPr lang="en-US" altLang="ko-KR" dirty="0"/>
                  <a:t> </a:t>
                </a:r>
                <a:r>
                  <a:rPr lang="ko-KR" altLang="en-US" dirty="0"/>
                  <a:t>표본에 대한 회귀선의 설명력 </a:t>
                </a:r>
                <a:r>
                  <a:rPr lang="en-US" altLang="ko-KR" dirty="0"/>
                  <a:t>(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</a:rPr>
                      <m:t>𝑅</m:t>
                    </m:r>
                    <m:r>
                      <a:rPr lang="en-US" altLang="ko-KR" i="1" baseline="30000" dirty="0" smtClean="0">
                        <a:latin typeface="Cambria Math"/>
                      </a:rPr>
                      <m:t>2</m:t>
                    </m:r>
                  </m:oMath>
                </a14:m>
                <a:r>
                  <a:rPr lang="en-US" altLang="ko-KR" dirty="0"/>
                  <a:t>)</a:t>
                </a:r>
                <a:endParaRPr lang="en-US" altLang="ko-KR" sz="18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내용 개체 틀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74825" y="1066801"/>
                <a:ext cx="8642350" cy="596900"/>
              </a:xfrm>
              <a:blipFill>
                <a:blip r:embed="rId2"/>
                <a:stretch>
                  <a:fillRect l="-776" b="-918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직사각형 2"/>
          <p:cNvSpPr/>
          <p:nvPr/>
        </p:nvSpPr>
        <p:spPr>
          <a:xfrm>
            <a:off x="2071087" y="1771134"/>
            <a:ext cx="6215163" cy="13111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dirty="0">
                <a:latin typeface="+mn-ea"/>
                <a:ea typeface="+mn-ea"/>
              </a:rPr>
              <a:t>추정된 회귀식이 어느 정도 측정치들과 일치하는지의 정도</a:t>
            </a:r>
            <a:endParaRPr lang="en-US" altLang="ko-KR" dirty="0">
              <a:latin typeface="+mn-ea"/>
              <a:ea typeface="+mn-ea"/>
            </a:endParaRPr>
          </a:p>
          <a:p>
            <a:pPr>
              <a:lnSpc>
                <a:spcPct val="110000"/>
              </a:lnSpc>
            </a:pPr>
            <a:endParaRPr lang="en-US" altLang="ko-KR" dirty="0">
              <a:latin typeface="+mn-ea"/>
              <a:ea typeface="+mn-ea"/>
            </a:endParaRPr>
          </a:p>
          <a:p>
            <a:pPr>
              <a:lnSpc>
                <a:spcPct val="110000"/>
              </a:lnSpc>
            </a:pPr>
            <a:r>
              <a:rPr lang="ko-KR" altLang="en-US" dirty="0">
                <a:latin typeface="+mn-ea"/>
                <a:ea typeface="+mn-ea"/>
              </a:rPr>
              <a:t>설명력은 </a:t>
            </a:r>
            <a:r>
              <a:rPr lang="en-US" altLang="ko-KR" dirty="0">
                <a:latin typeface="+mn-ea"/>
                <a:ea typeface="+mn-ea"/>
              </a:rPr>
              <a:t>0~1</a:t>
            </a:r>
            <a:r>
              <a:rPr lang="ko-KR" altLang="en-US" dirty="0">
                <a:latin typeface="+mn-ea"/>
                <a:ea typeface="+mn-ea"/>
              </a:rPr>
              <a:t>까지의 숫자로 나타내거나 </a:t>
            </a:r>
            <a:endParaRPr lang="en-US" altLang="ko-KR" dirty="0">
              <a:latin typeface="+mn-ea"/>
              <a:ea typeface="+mn-ea"/>
            </a:endParaRPr>
          </a:p>
          <a:p>
            <a:pPr>
              <a:lnSpc>
                <a:spcPct val="110000"/>
              </a:lnSpc>
            </a:pPr>
            <a:r>
              <a:rPr lang="ko-KR" altLang="en-US" dirty="0">
                <a:latin typeface="+mn-ea"/>
                <a:ea typeface="+mn-ea"/>
              </a:rPr>
              <a:t>몇 </a:t>
            </a:r>
            <a:r>
              <a:rPr lang="en-US" altLang="ko-KR" dirty="0">
                <a:latin typeface="+mn-ea"/>
                <a:ea typeface="+mn-ea"/>
              </a:rPr>
              <a:t>%</a:t>
            </a:r>
            <a:r>
              <a:rPr lang="ko-KR" altLang="en-US" dirty="0">
                <a:latin typeface="+mn-ea"/>
                <a:ea typeface="+mn-ea"/>
              </a:rPr>
              <a:t>의 설명력을 가지는지 확률로 표현</a:t>
            </a:r>
          </a:p>
        </p:txBody>
      </p:sp>
    </p:spTree>
    <p:extLst>
      <p:ext uri="{BB962C8B-B14F-4D97-AF65-F5344CB8AC3E}">
        <p14:creationId xmlns:p14="http://schemas.microsoft.com/office/powerpoint/2010/main" val="24616483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적합도 검정과 분산분석</a:t>
            </a:r>
          </a:p>
        </p:txBody>
      </p:sp>
      <p:pic>
        <p:nvPicPr>
          <p:cNvPr id="26627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1545" y="1845420"/>
            <a:ext cx="8169275" cy="287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직사각형 5"/>
              <p:cNvSpPr/>
              <p:nvPr/>
            </p:nvSpPr>
            <p:spPr>
              <a:xfrm>
                <a:off x="2071086" y="5358480"/>
                <a:ext cx="5506636" cy="73481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i="1" dirty="0" smtClean="0"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pPr>
                        <m:e>
                          <m:r>
                            <a:rPr lang="en-US" altLang="ko-KR" b="0" i="1" dirty="0" smtClean="0">
                              <a:latin typeface="Cambria Math"/>
                              <a:ea typeface="+mn-ea"/>
                            </a:rPr>
                            <m:t>𝑅</m:t>
                          </m:r>
                        </m:e>
                        <m:sup>
                          <m:r>
                            <a:rPr lang="en-US" altLang="ko-KR" b="0" i="1" dirty="0" smtClean="0">
                              <a:latin typeface="Cambria Math"/>
                              <a:ea typeface="+mn-ea"/>
                            </a:rPr>
                            <m:t>2</m:t>
                          </m:r>
                        </m:sup>
                      </m:sSup>
                      <m:r>
                        <a:rPr lang="ko-KR" altLang="en-US" b="0" i="1" dirty="0" smtClean="0">
                          <a:latin typeface="Cambria Math"/>
                          <a:ea typeface="+mn-ea"/>
                        </a:rPr>
                        <m:t>의</m:t>
                      </m:r>
                      <m:r>
                        <a:rPr lang="en-US" altLang="ko-KR" b="0" i="1" dirty="0" smtClean="0">
                          <a:latin typeface="Cambria Math"/>
                          <a:ea typeface="+mn-ea"/>
                        </a:rPr>
                        <m:t> </m:t>
                      </m:r>
                      <m:r>
                        <a:rPr lang="ko-KR" altLang="en-US" b="0" i="1" dirty="0" smtClean="0">
                          <a:latin typeface="Cambria Math"/>
                          <a:ea typeface="+mn-ea"/>
                        </a:rPr>
                        <m:t>값은</m:t>
                      </m:r>
                      <m:r>
                        <a:rPr lang="en-US" altLang="ko-KR" b="0" i="1" dirty="0" smtClean="0">
                          <a:latin typeface="Cambria Math"/>
                          <a:ea typeface="+mn-ea"/>
                        </a:rPr>
                        <m:t> 1</m:t>
                      </m:r>
                      <m:r>
                        <a:rPr lang="ko-KR" altLang="en-US" b="0" i="1" dirty="0" smtClean="0">
                          <a:latin typeface="Cambria Math"/>
                          <a:ea typeface="+mn-ea"/>
                        </a:rPr>
                        <m:t>에</m:t>
                      </m:r>
                      <m:r>
                        <a:rPr lang="en-US" altLang="ko-KR" b="0" i="1" dirty="0" smtClean="0">
                          <a:latin typeface="Cambria Math"/>
                          <a:ea typeface="+mn-ea"/>
                        </a:rPr>
                        <m:t> </m:t>
                      </m:r>
                      <m:r>
                        <a:rPr lang="ko-KR" altLang="en-US" b="0" i="1" dirty="0" smtClean="0">
                          <a:latin typeface="Cambria Math"/>
                          <a:ea typeface="+mn-ea"/>
                        </a:rPr>
                        <m:t>근접할수록</m:t>
                      </m:r>
                    </m:oMath>
                  </m:oMathPara>
                </a14:m>
                <a:endParaRPr lang="en-US" altLang="ko-KR" b="0" i="1" dirty="0">
                  <a:latin typeface="Cambria Math"/>
                  <a:ea typeface="+mn-ea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ko-KR" altLang="en-US" dirty="0">
                    <a:latin typeface="+mn-ea"/>
                    <a:ea typeface="+mn-ea"/>
                  </a:rPr>
                  <a:t>회귀선이 측정치를 잘 반영하고 있다고 할 수 있다</a:t>
                </a:r>
                <a:r>
                  <a:rPr lang="en-US" altLang="ko-KR" dirty="0">
                    <a:latin typeface="+mn-ea"/>
                    <a:ea typeface="+mn-ea"/>
                  </a:rPr>
                  <a:t>. </a:t>
                </a:r>
                <a:endParaRPr lang="ko-KR" altLang="en-US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6" name="직사각형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1086" y="5358480"/>
                <a:ext cx="5506636" cy="734817"/>
              </a:xfrm>
              <a:prstGeom prst="rect">
                <a:avLst/>
              </a:prstGeom>
              <a:blipFill>
                <a:blip r:embed="rId3"/>
                <a:stretch>
                  <a:fillRect l="-997" b="-1157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적합도 검정과 분산분석</a:t>
            </a:r>
          </a:p>
        </p:txBody>
      </p:sp>
      <p:pic>
        <p:nvPicPr>
          <p:cNvPr id="27651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9537" y="1196752"/>
            <a:ext cx="3895725" cy="335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그룹 2"/>
          <p:cNvGrpSpPr/>
          <p:nvPr/>
        </p:nvGrpSpPr>
        <p:grpSpPr>
          <a:xfrm>
            <a:off x="6185414" y="4876128"/>
            <a:ext cx="3799018" cy="1433193"/>
            <a:chOff x="547086" y="5358479"/>
            <a:chExt cx="3799018" cy="143319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직사각형 5"/>
                <p:cNvSpPr/>
                <p:nvPr/>
              </p:nvSpPr>
              <p:spPr>
                <a:xfrm>
                  <a:off x="547086" y="5358479"/>
                  <a:ext cx="2938881" cy="43095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>
                    <a:lnSpc>
                      <a:spcPct val="120000"/>
                    </a:lnSpc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ko-KR" i="1" dirty="0" smtClean="0"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pPr>
                          <m:e>
                            <m:r>
                              <a:rPr lang="en-US" altLang="ko-KR" b="0" i="1" dirty="0" smtClean="0">
                                <a:latin typeface="Cambria Math"/>
                                <a:ea typeface="+mn-ea"/>
                              </a:rPr>
                              <m:t>𝑅</m:t>
                            </m:r>
                          </m:e>
                          <m:sup>
                            <m:r>
                              <a:rPr lang="en-US" altLang="ko-KR" b="0" i="1" dirty="0" smtClean="0">
                                <a:latin typeface="Cambria Math"/>
                                <a:ea typeface="+mn-ea"/>
                              </a:rPr>
                              <m:t>2</m:t>
                            </m:r>
                          </m:sup>
                        </m:sSup>
                        <m:r>
                          <a:rPr lang="ko-KR" altLang="en-US" b="0" i="1" dirty="0" smtClean="0">
                            <a:latin typeface="Cambria Math"/>
                            <a:ea typeface="+mn-ea"/>
                          </a:rPr>
                          <m:t>은</m:t>
                        </m:r>
                        <m:r>
                          <a:rPr lang="en-US" altLang="ko-KR" b="0" i="1" dirty="0" smtClean="0">
                            <a:latin typeface="Cambria Math"/>
                            <a:ea typeface="+mn-ea"/>
                          </a:rPr>
                          <m:t> </m:t>
                        </m:r>
                        <m:r>
                          <a:rPr lang="ko-KR" altLang="en-US" b="0" i="1" dirty="0" smtClean="0">
                            <a:latin typeface="Cambria Math"/>
                            <a:ea typeface="+mn-ea"/>
                          </a:rPr>
                          <m:t>결정계수라고도</m:t>
                        </m:r>
                        <m:r>
                          <a:rPr lang="en-US" altLang="ko-KR" b="0" i="1" dirty="0" smtClean="0">
                            <a:latin typeface="Cambria Math"/>
                            <a:ea typeface="+mn-ea"/>
                          </a:rPr>
                          <m:t> </m:t>
                        </m:r>
                        <m:r>
                          <a:rPr lang="ko-KR" altLang="en-US" b="0" i="1" dirty="0" smtClean="0">
                            <a:latin typeface="Cambria Math"/>
                            <a:ea typeface="+mn-ea"/>
                          </a:rPr>
                          <m:t>하며</m:t>
                        </m:r>
                      </m:oMath>
                    </m:oMathPara>
                  </a14:m>
                  <a:endParaRPr lang="ko-KR" altLang="en-US" dirty="0">
                    <a:latin typeface="+mn-ea"/>
                    <a:ea typeface="+mn-ea"/>
                  </a:endParaRPr>
                </a:p>
              </p:txBody>
            </p:sp>
          </mc:Choice>
          <mc:Fallback xmlns="">
            <p:sp>
              <p:nvSpPr>
                <p:cNvPr id="6" name="직사각형 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7086" y="5358479"/>
                  <a:ext cx="2938881" cy="430952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직사각형 6"/>
                <p:cNvSpPr/>
                <p:nvPr/>
              </p:nvSpPr>
              <p:spPr>
                <a:xfrm>
                  <a:off x="547086" y="6107779"/>
                  <a:ext cx="1748877" cy="43095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>
                    <a:lnSpc>
                      <a:spcPct val="120000"/>
                    </a:lnSpc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ko-KR" altLang="en-US" i="1" dirty="0" smtClean="0">
                            <a:latin typeface="Cambria Math"/>
                            <a:ea typeface="+mn-ea"/>
                          </a:rPr>
                          <m:t>결</m:t>
                        </m:r>
                        <m:r>
                          <a:rPr lang="ko-KR" altLang="en-US" b="0" i="1" dirty="0" smtClean="0">
                            <a:latin typeface="Cambria Math"/>
                            <a:ea typeface="+mn-ea"/>
                          </a:rPr>
                          <m:t>정계수</m:t>
                        </m:r>
                        <m:r>
                          <a:rPr lang="en-US" altLang="ko-KR" b="0" i="1" dirty="0" smtClean="0">
                            <a:latin typeface="Cambria Math"/>
                            <a:ea typeface="+mn-ea"/>
                          </a:rPr>
                          <m:t> </m:t>
                        </m:r>
                        <m:sSup>
                          <m:sSupPr>
                            <m:ctrlPr>
                              <a:rPr lang="en-US" altLang="ko-KR" i="1" dirty="0" smtClean="0"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pPr>
                          <m:e>
                            <m:r>
                              <a:rPr lang="en-US" altLang="ko-KR" b="0" i="1" dirty="0" smtClean="0">
                                <a:latin typeface="Cambria Math"/>
                                <a:ea typeface="+mn-ea"/>
                              </a:rPr>
                              <m:t>𝑅</m:t>
                            </m:r>
                          </m:e>
                          <m:sup>
                            <m:r>
                              <a:rPr lang="en-US" altLang="ko-KR" b="0" i="1" dirty="0" smtClean="0">
                                <a:latin typeface="Cambria Math"/>
                                <a:ea typeface="+mn-ea"/>
                              </a:rPr>
                              <m:t>2</m:t>
                            </m:r>
                          </m:sup>
                        </m:sSup>
                        <m:r>
                          <a:rPr lang="en-US" altLang="ko-KR" b="0" i="1" dirty="0" smtClean="0">
                            <a:latin typeface="Cambria Math"/>
                            <a:ea typeface="+mn-ea"/>
                          </a:rPr>
                          <m:t>=</m:t>
                        </m:r>
                      </m:oMath>
                    </m:oMathPara>
                  </a14:m>
                  <a:endParaRPr lang="ko-KR" altLang="en-US" dirty="0">
                    <a:latin typeface="+mn-ea"/>
                    <a:ea typeface="+mn-ea"/>
                  </a:endParaRPr>
                </a:p>
              </p:txBody>
            </p:sp>
          </mc:Choice>
          <mc:Fallback xmlns="">
            <p:sp>
              <p:nvSpPr>
                <p:cNvPr id="7" name="직사각형 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7086" y="6107779"/>
                  <a:ext cx="1748877" cy="430952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 l="-1045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TextBox 1"/>
                <p:cNvSpPr txBox="1"/>
                <p:nvPr/>
              </p:nvSpPr>
              <p:spPr>
                <a:xfrm>
                  <a:off x="1907704" y="5877272"/>
                  <a:ext cx="2438400" cy="914400"/>
                </a:xfrm>
                <a:prstGeom prst="rect">
                  <a:avLst/>
                </a:prstGeom>
              </p:spPr>
              <p:txBody>
                <a:bodyPr vert="horz" wrap="none" lIns="91440" tIns="45720" rIns="91440" bIns="45720" rtlCol="0" anchor="ctr">
                  <a:norm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fPr>
                          <m:num>
                            <m:r>
                              <a:rPr lang="ko-KR" altLang="en-US" i="1">
                                <a:latin typeface="Cambria Math"/>
                                <a:ea typeface="+mn-ea"/>
                              </a:rPr>
                              <m:t>회귀</m:t>
                            </m:r>
                            <m:r>
                              <a:rPr lang="en-US" altLang="ko-KR" i="1">
                                <a:latin typeface="Cambria Math"/>
                                <a:ea typeface="+mn-ea"/>
                              </a:rPr>
                              <m:t> </m:t>
                            </m:r>
                            <m:r>
                              <a:rPr lang="ko-KR" altLang="en-US" i="1">
                                <a:latin typeface="Cambria Math"/>
                                <a:ea typeface="+mn-ea"/>
                              </a:rPr>
                              <m:t>제곱합</m:t>
                            </m:r>
                            <m:r>
                              <a:rPr lang="en-US" altLang="ko-KR" i="1">
                                <a:latin typeface="Cambria Math"/>
                                <a:ea typeface="+mn-ea"/>
                              </a:rPr>
                              <m:t>(</m:t>
                            </m:r>
                            <m:r>
                              <a:rPr lang="en-US" altLang="ko-KR" i="1">
                                <a:latin typeface="Cambria Math"/>
                                <a:ea typeface="+mn-ea"/>
                              </a:rPr>
                              <m:t>𝑆𝑆𝑅</m:t>
                            </m:r>
                            <m:r>
                              <a:rPr lang="en-US" altLang="ko-KR" b="0" i="1" smtClean="0">
                                <a:latin typeface="Cambria Math"/>
                                <a:ea typeface="+mn-ea"/>
                              </a:rPr>
                              <m:t>)</m:t>
                            </m:r>
                          </m:num>
                          <m:den>
                            <m:r>
                              <a:rPr lang="ko-KR" altLang="en-US" b="0" i="1" smtClean="0">
                                <a:latin typeface="Cambria Math"/>
                                <a:ea typeface="+mn-ea"/>
                              </a:rPr>
                              <m:t>총제곱합</m:t>
                            </m:r>
                            <m:r>
                              <a:rPr lang="en-US" altLang="ko-KR" b="0" i="1" smtClean="0">
                                <a:latin typeface="Cambria Math"/>
                                <a:ea typeface="+mn-ea"/>
                              </a:rPr>
                              <m:t>(</m:t>
                            </m:r>
                            <m:r>
                              <a:rPr lang="en-US" altLang="ko-KR" b="0" i="1" smtClean="0">
                                <a:latin typeface="Cambria Math"/>
                                <a:ea typeface="+mn-ea"/>
                              </a:rPr>
                              <m:t>𝑆𝑆𝑇</m:t>
                            </m:r>
                            <m:r>
                              <a:rPr lang="en-US" altLang="ko-KR" b="0" i="1" smtClean="0">
                                <a:latin typeface="Cambria Math"/>
                                <a:ea typeface="+mn-ea"/>
                              </a:rPr>
                              <m:t>)</m:t>
                            </m:r>
                          </m:den>
                        </m:f>
                      </m:oMath>
                    </m:oMathPara>
                  </a14:m>
                  <a:endParaRPr lang="ko-KR" altLang="en-US" i="1" dirty="0">
                    <a:latin typeface="Cambria Math"/>
                    <a:ea typeface="+mn-ea"/>
                  </a:endParaRPr>
                </a:p>
              </p:txBody>
            </p:sp>
          </mc:Choice>
          <mc:Fallback xmlns="">
            <p:sp>
              <p:nvSpPr>
                <p:cNvPr id="2" name="TextBox 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07704" y="5877272"/>
                  <a:ext cx="2438400" cy="914400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적합도 검정과 분산분석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912D05CA-BFFA-44BB-B8F0-9BB15E0C22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4826" y="1124744"/>
            <a:ext cx="8857678" cy="4301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0408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적합도 검정과 분산분석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1774825" y="1066801"/>
            <a:ext cx="8642350" cy="634008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분산분석</a:t>
            </a:r>
            <a:endParaRPr lang="en-US" altLang="ko-KR" dirty="0"/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endParaRPr lang="en-US" altLang="ko-KR" sz="1050" dirty="0"/>
          </a:p>
          <a:p>
            <a:pPr>
              <a:defRPr/>
            </a:pPr>
            <a:endParaRPr lang="en-US" altLang="ko-KR" dirty="0"/>
          </a:p>
          <a:p>
            <a:pPr marL="0" indent="0">
              <a:buNone/>
              <a:defRPr/>
            </a:pPr>
            <a:endParaRPr lang="en-US" altLang="ko-KR" sz="1800" b="0" dirty="0">
              <a:solidFill>
                <a:schemeClr val="tx1"/>
              </a:solidFill>
            </a:endParaRPr>
          </a:p>
          <a:p>
            <a:pPr marL="0" indent="0">
              <a:buNone/>
              <a:defRPr/>
            </a:pPr>
            <a:endParaRPr lang="en-US" altLang="ko-KR" sz="1800" b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직사각형 5"/>
              <p:cNvSpPr/>
              <p:nvPr/>
            </p:nvSpPr>
            <p:spPr>
              <a:xfrm>
                <a:off x="2071087" y="1700808"/>
                <a:ext cx="7584127" cy="17543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ko-KR" altLang="en-US" dirty="0">
                    <a:latin typeface="+mn-ea"/>
                    <a:ea typeface="+mn-ea"/>
                  </a:rPr>
                  <a:t>회귀분석에서 분산분석이 등장하는 이유는</a:t>
                </a:r>
                <a:endParaRPr lang="en-US" altLang="ko-KR" dirty="0">
                  <a:latin typeface="+mn-ea"/>
                  <a:ea typeface="+mn-ea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ko-KR" altLang="en-US" dirty="0" err="1">
                    <a:latin typeface="+mn-ea"/>
                    <a:ea typeface="+mn-ea"/>
                  </a:rPr>
                  <a:t>총편차를</a:t>
                </a:r>
                <a:r>
                  <a:rPr lang="ko-KR" altLang="en-US" dirty="0">
                    <a:latin typeface="+mn-ea"/>
                    <a:ea typeface="+mn-ea"/>
                  </a:rPr>
                  <a:t> 분해하는 과정이 분산분석과 동일하기 때문</a:t>
                </a:r>
                <a:endParaRPr lang="en-US" altLang="ko-KR" dirty="0">
                  <a:latin typeface="+mn-ea"/>
                  <a:ea typeface="+mn-ea"/>
                </a:endParaRPr>
              </a:p>
              <a:p>
                <a:pPr>
                  <a:lnSpc>
                    <a:spcPct val="120000"/>
                  </a:lnSpc>
                </a:pPr>
                <a:endParaRPr lang="en-US" altLang="ko-KR" dirty="0">
                  <a:latin typeface="+mn-ea"/>
                  <a:ea typeface="+mn-ea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ko-KR" altLang="en-US" dirty="0">
                    <a:latin typeface="+mn-ea"/>
                    <a:ea typeface="+mn-ea"/>
                  </a:rPr>
                  <a:t>각 </a:t>
                </a:r>
                <a:r>
                  <a:rPr lang="ko-KR" altLang="en-US" dirty="0" err="1">
                    <a:latin typeface="+mn-ea"/>
                    <a:ea typeface="+mn-ea"/>
                  </a:rPr>
                  <a:t>제곱합</a:t>
                </a:r>
                <a:r>
                  <a:rPr lang="ko-KR" altLang="en-US" dirty="0">
                    <a:latin typeface="+mn-ea"/>
                    <a:ea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𝑆𝑆𝑇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, 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𝑆𝑆𝑅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, 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𝑆𝑆𝐸</m:t>
                    </m:r>
                  </m:oMath>
                </a14:m>
                <a:r>
                  <a:rPr lang="ko-KR" altLang="en-US" dirty="0">
                    <a:latin typeface="+mn-ea"/>
                    <a:ea typeface="+mn-ea"/>
                  </a:rPr>
                  <a:t>를 구한 후에는</a:t>
                </a:r>
                <a:endParaRPr lang="en-US" altLang="ko-KR" dirty="0">
                  <a:latin typeface="+mn-ea"/>
                  <a:ea typeface="+mn-ea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ko-KR" altLang="en-US" dirty="0">
                    <a:latin typeface="+mn-ea"/>
                    <a:ea typeface="+mn-ea"/>
                  </a:rPr>
                  <a:t>분산분석에서의 평균제곱을 구하기 위해 각각의 </a:t>
                </a:r>
                <a:r>
                  <a:rPr lang="ko-KR" altLang="en-US" dirty="0" err="1">
                    <a:latin typeface="+mn-ea"/>
                    <a:ea typeface="+mn-ea"/>
                  </a:rPr>
                  <a:t>자유도를</a:t>
                </a:r>
                <a:r>
                  <a:rPr lang="ko-KR" altLang="en-US" dirty="0">
                    <a:latin typeface="+mn-ea"/>
                    <a:ea typeface="+mn-ea"/>
                  </a:rPr>
                  <a:t> 알아야 한다</a:t>
                </a:r>
                <a:r>
                  <a:rPr lang="en-US" altLang="ko-KR" dirty="0">
                    <a:latin typeface="+mn-ea"/>
                    <a:ea typeface="+mn-ea"/>
                  </a:rPr>
                  <a:t>. </a:t>
                </a:r>
                <a:endParaRPr lang="ko-KR" altLang="en-US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6" name="직사각형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1087" y="1700808"/>
                <a:ext cx="7584127" cy="1754326"/>
              </a:xfrm>
              <a:prstGeom prst="rect">
                <a:avLst/>
              </a:prstGeom>
              <a:blipFill>
                <a:blip r:embed="rId2"/>
                <a:stretch>
                  <a:fillRect l="-723" t="-347" b="-277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직사각형 6"/>
              <p:cNvSpPr/>
              <p:nvPr/>
            </p:nvSpPr>
            <p:spPr>
              <a:xfrm>
                <a:off x="4865086" y="4271888"/>
                <a:ext cx="2469972" cy="11081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i="1" dirty="0" smtClean="0">
                          <a:latin typeface="Cambria Math"/>
                          <a:ea typeface="+mn-ea"/>
                        </a:rPr>
                        <m:t>𝑆𝑆𝑇</m:t>
                      </m:r>
                      <m:r>
                        <a:rPr lang="en-US" altLang="ko-KR" b="0" i="1" dirty="0" smtClean="0">
                          <a:latin typeface="Cambria Math"/>
                          <a:ea typeface="+mn-ea"/>
                        </a:rPr>
                        <m:t> </m:t>
                      </m:r>
                      <m:r>
                        <a:rPr lang="ko-KR" altLang="en-US" i="1" dirty="0" smtClean="0">
                          <a:latin typeface="Cambria Math"/>
                          <a:ea typeface="+mn-ea"/>
                        </a:rPr>
                        <m:t>의</m:t>
                      </m:r>
                      <m:r>
                        <a:rPr lang="ko-KR" altLang="en-US" i="1" dirty="0" smtClean="0">
                          <a:latin typeface="Cambria Math"/>
                          <a:ea typeface="+mn-ea"/>
                        </a:rPr>
                        <m:t> </m:t>
                      </m:r>
                      <m:r>
                        <a:rPr lang="ko-KR" altLang="en-US" i="1" dirty="0" smtClean="0">
                          <a:latin typeface="Cambria Math"/>
                          <a:ea typeface="+mn-ea"/>
                        </a:rPr>
                        <m:t>자유도</m:t>
                      </m:r>
                      <m:r>
                        <a:rPr lang="ko-KR" altLang="en-US" i="1" dirty="0" smtClean="0">
                          <a:latin typeface="Cambria Math"/>
                          <a:ea typeface="+mn-ea"/>
                        </a:rPr>
                        <m:t> : </m:t>
                      </m:r>
                      <m:r>
                        <a:rPr lang="en-US" altLang="ko-KR" i="1" dirty="0" smtClean="0">
                          <a:latin typeface="Cambria Math"/>
                          <a:ea typeface="+mn-ea"/>
                        </a:rPr>
                        <m:t>𝑛</m:t>
                      </m:r>
                      <m:r>
                        <a:rPr lang="en-US" altLang="ko-KR" i="1" dirty="0" smtClean="0">
                          <a:latin typeface="Cambria Math"/>
                          <a:ea typeface="+mn-ea"/>
                        </a:rPr>
                        <m:t>−1</m:t>
                      </m:r>
                    </m:oMath>
                  </m:oMathPara>
                </a14:m>
                <a:endParaRPr lang="en-US" altLang="ko-KR" dirty="0">
                  <a:latin typeface="+mn-ea"/>
                  <a:ea typeface="+mn-ea"/>
                </a:endParaRPr>
              </a:p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i="1" dirty="0" smtClean="0">
                          <a:latin typeface="Cambria Math"/>
                          <a:ea typeface="+mn-ea"/>
                        </a:rPr>
                        <m:t>𝑆𝑆𝑅</m:t>
                      </m:r>
                      <m:r>
                        <a:rPr lang="en-US" altLang="ko-KR" b="0" i="1" dirty="0" smtClean="0">
                          <a:latin typeface="Cambria Math"/>
                          <a:ea typeface="+mn-ea"/>
                        </a:rPr>
                        <m:t> </m:t>
                      </m:r>
                      <m:r>
                        <a:rPr lang="ko-KR" altLang="en-US" i="1" dirty="0" smtClean="0">
                          <a:latin typeface="Cambria Math"/>
                          <a:ea typeface="+mn-ea"/>
                        </a:rPr>
                        <m:t>의</m:t>
                      </m:r>
                      <m:r>
                        <a:rPr lang="ko-KR" altLang="en-US" i="1" dirty="0" smtClean="0">
                          <a:latin typeface="Cambria Math"/>
                          <a:ea typeface="+mn-ea"/>
                        </a:rPr>
                        <m:t> </m:t>
                      </m:r>
                      <m:r>
                        <a:rPr lang="ko-KR" altLang="en-US" i="1" dirty="0" smtClean="0">
                          <a:latin typeface="Cambria Math"/>
                          <a:ea typeface="+mn-ea"/>
                        </a:rPr>
                        <m:t>자유도</m:t>
                      </m:r>
                      <m:r>
                        <a:rPr lang="en-US" altLang="ko-KR" b="0" i="1" dirty="0" smtClean="0">
                          <a:latin typeface="Cambria Math"/>
                          <a:ea typeface="+mn-ea"/>
                        </a:rPr>
                        <m:t> </m:t>
                      </m:r>
                      <m:r>
                        <a:rPr lang="en-US" altLang="ko-KR" i="1" dirty="0" smtClean="0">
                          <a:latin typeface="Cambria Math"/>
                          <a:ea typeface="+mn-ea"/>
                        </a:rPr>
                        <m:t>: 1</m:t>
                      </m:r>
                    </m:oMath>
                  </m:oMathPara>
                </a14:m>
                <a:endParaRPr lang="en-US" altLang="ko-KR" dirty="0">
                  <a:latin typeface="+mn-ea"/>
                  <a:ea typeface="+mn-ea"/>
                </a:endParaRPr>
              </a:p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i="1" dirty="0" smtClean="0">
                          <a:latin typeface="Cambria Math"/>
                          <a:ea typeface="+mn-ea"/>
                        </a:rPr>
                        <m:t>𝑆𝑆𝐸</m:t>
                      </m:r>
                      <m:r>
                        <a:rPr lang="en-US" altLang="ko-KR" b="0" i="1" dirty="0" smtClean="0">
                          <a:latin typeface="Cambria Math"/>
                          <a:ea typeface="+mn-ea"/>
                        </a:rPr>
                        <m:t> </m:t>
                      </m:r>
                      <m:r>
                        <a:rPr lang="ko-KR" altLang="en-US" i="1" dirty="0" smtClean="0">
                          <a:latin typeface="Cambria Math"/>
                          <a:ea typeface="+mn-ea"/>
                        </a:rPr>
                        <m:t>의</m:t>
                      </m:r>
                      <m:r>
                        <a:rPr lang="ko-KR" altLang="en-US" i="1" dirty="0" smtClean="0">
                          <a:latin typeface="Cambria Math"/>
                          <a:ea typeface="+mn-ea"/>
                        </a:rPr>
                        <m:t> </m:t>
                      </m:r>
                      <m:r>
                        <a:rPr lang="ko-KR" altLang="en-US" i="1" dirty="0" smtClean="0">
                          <a:latin typeface="Cambria Math"/>
                          <a:ea typeface="+mn-ea"/>
                        </a:rPr>
                        <m:t>자유도</m:t>
                      </m:r>
                      <m:r>
                        <a:rPr lang="en-US" altLang="ko-KR" b="0" i="1" dirty="0" smtClean="0">
                          <a:latin typeface="Cambria Math"/>
                          <a:ea typeface="+mn-ea"/>
                        </a:rPr>
                        <m:t> </m:t>
                      </m:r>
                      <m:r>
                        <a:rPr lang="en-US" altLang="ko-KR" i="1" dirty="0" smtClean="0">
                          <a:latin typeface="Cambria Math"/>
                          <a:ea typeface="+mn-ea"/>
                        </a:rPr>
                        <m:t>: </m:t>
                      </m:r>
                      <m:r>
                        <a:rPr lang="en-US" altLang="ko-KR" i="1" dirty="0" smtClean="0">
                          <a:latin typeface="Cambria Math"/>
                          <a:ea typeface="+mn-ea"/>
                        </a:rPr>
                        <m:t>𝑛</m:t>
                      </m:r>
                      <m:r>
                        <a:rPr lang="en-US" altLang="ko-KR" i="1" dirty="0" smtClean="0">
                          <a:latin typeface="Cambria Math"/>
                          <a:ea typeface="+mn-ea"/>
                        </a:rPr>
                        <m:t>−2</m:t>
                      </m:r>
                    </m:oMath>
                  </m:oMathPara>
                </a14:m>
                <a:endParaRPr lang="ko-KR" altLang="en-US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7" name="직사각형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5086" y="4271888"/>
                <a:ext cx="2469972" cy="110818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42" name="그룹 11"/>
          <p:cNvGrpSpPr>
            <a:grpSpLocks/>
          </p:cNvGrpSpPr>
          <p:nvPr/>
        </p:nvGrpSpPr>
        <p:grpSpPr bwMode="auto">
          <a:xfrm>
            <a:off x="2166938" y="1057275"/>
            <a:ext cx="6953250" cy="719138"/>
            <a:chOff x="643260" y="980728"/>
            <a:chExt cx="6953076" cy="720000"/>
          </a:xfrm>
        </p:grpSpPr>
        <p:sp>
          <p:nvSpPr>
            <p:cNvPr id="37" name="직사각형 32"/>
            <p:cNvSpPr/>
            <p:nvPr/>
          </p:nvSpPr>
          <p:spPr>
            <a:xfrm>
              <a:off x="643260" y="1033179"/>
              <a:ext cx="728644" cy="608741"/>
            </a:xfrm>
            <a:prstGeom prst="snipRoundRect">
              <a:avLst>
                <a:gd name="adj1" fmla="val 29583"/>
                <a:gd name="adj2" fmla="val 0"/>
              </a:avLst>
            </a:prstGeom>
            <a:solidFill>
              <a:schemeClr val="accent6">
                <a:lumMod val="60000"/>
                <a:lumOff val="40000"/>
              </a:schemeClr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endParaRPr lang="ko-KR" altLang="en-US" sz="3200" b="1" dirty="0">
                <a:gradFill flip="none" rotWithShape="1">
                  <a:gsLst>
                    <a:gs pos="0">
                      <a:schemeClr val="tx1">
                        <a:lumMod val="75000"/>
                        <a:lumOff val="25000"/>
                        <a:shade val="30000"/>
                        <a:satMod val="115000"/>
                      </a:schemeClr>
                    </a:gs>
                    <a:gs pos="50000">
                      <a:schemeClr val="tx1">
                        <a:lumMod val="75000"/>
                        <a:lumOff val="25000"/>
                        <a:shade val="67500"/>
                        <a:satMod val="115000"/>
                      </a:schemeClr>
                    </a:gs>
                    <a:gs pos="100000">
                      <a:schemeClr val="tx1">
                        <a:lumMod val="75000"/>
                        <a:lumOff val="2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</a:endParaRPr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754594" y="1101879"/>
              <a:ext cx="54053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eaLnBrk="1" latinLnBrk="1" hangingPunct="1">
                <a:defRPr/>
              </a:pPr>
              <a:r>
                <a:rPr lang="en-US" altLang="en-US" sz="2400" b="1" dirty="0">
                  <a:gradFill flip="none" rotWithShape="1">
                    <a:gsLst>
                      <a:gs pos="0">
                        <a:schemeClr val="tx2">
                          <a:lumMod val="75000"/>
                          <a:shade val="30000"/>
                          <a:satMod val="115000"/>
                        </a:schemeClr>
                      </a:gs>
                      <a:gs pos="50000">
                        <a:schemeClr val="tx2">
                          <a:lumMod val="75000"/>
                          <a:shade val="67500"/>
                          <a:satMod val="115000"/>
                        </a:schemeClr>
                      </a:gs>
                      <a:gs pos="100000">
                        <a:schemeClr val="tx2">
                          <a:lumMod val="75000"/>
                          <a:shade val="100000"/>
                          <a:satMod val="115000"/>
                        </a:schemeClr>
                      </a:gs>
                    </a:gsLst>
                    <a:lin ang="16200000" scaled="1"/>
                    <a:tileRect/>
                  </a:gradFill>
                  <a:ea typeface="맑은 고딕" panose="020B0503020000020004" pitchFamily="50" charset="-127"/>
                </a:rPr>
                <a:t>01</a:t>
              </a:r>
              <a:endParaRPr lang="en-US" altLang="ko-KR" sz="2400" b="1" dirty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endParaRPr>
            </a:p>
          </p:txBody>
        </p:sp>
        <p:sp>
          <p:nvSpPr>
            <p:cNvPr id="13" name="직사각형 32"/>
            <p:cNvSpPr/>
            <p:nvPr/>
          </p:nvSpPr>
          <p:spPr>
            <a:xfrm>
              <a:off x="1359204" y="980728"/>
              <a:ext cx="6237132" cy="720000"/>
            </a:xfrm>
            <a:prstGeom prst="roundRect">
              <a:avLst>
                <a:gd name="adj" fmla="val 2291"/>
              </a:avLst>
            </a:prstGeom>
            <a:solidFill>
              <a:schemeClr val="bg1">
                <a:lumMod val="95000"/>
                <a:alpha val="32941"/>
              </a:schemeClr>
            </a:solidFill>
            <a:ln w="38100">
              <a:solidFill>
                <a:srgbClr val="E4E4E4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직사각형 23"/>
            <p:cNvSpPr>
              <a:spLocks noChangeArrowheads="1"/>
            </p:cNvSpPr>
            <p:nvPr/>
          </p:nvSpPr>
          <p:spPr bwMode="auto">
            <a:xfrm>
              <a:off x="1496616" y="1135069"/>
              <a:ext cx="4824536" cy="4026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eaLnBrk="1" latinLnBrk="1" hangingPunct="1">
                <a:lnSpc>
                  <a:spcPct val="110000"/>
                </a:lnSpc>
                <a:spcBef>
                  <a:spcPts val="1800"/>
                </a:spcBef>
                <a:spcAft>
                  <a:spcPts val="300"/>
                </a:spcAft>
                <a:defRPr/>
              </a:pPr>
              <a:r>
                <a:rPr lang="ko-KR" altLang="en-US" sz="2000" b="1" spc="-100" dirty="0">
                  <a:gradFill flip="none" rotWithShape="1">
                    <a:gsLst>
                      <a:gs pos="0">
                        <a:schemeClr val="tx1">
                          <a:lumMod val="75000"/>
                          <a:lumOff val="25000"/>
                          <a:shade val="30000"/>
                          <a:satMod val="115000"/>
                        </a:schemeClr>
                      </a:gs>
                      <a:gs pos="50000">
                        <a:schemeClr val="tx1">
                          <a:lumMod val="75000"/>
                          <a:lumOff val="25000"/>
                          <a:shade val="67500"/>
                          <a:satMod val="11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  <a:shade val="100000"/>
                          <a:satMod val="115000"/>
                        </a:schemeClr>
                      </a:gs>
                    </a:gsLst>
                    <a:lin ang="16200000" scaled="1"/>
                    <a:tileRect/>
                  </a:gradFill>
                  <a:ea typeface="맑은 고딕" panose="020B0503020000020004" pitchFamily="50" charset="-127"/>
                </a:rPr>
                <a:t>회귀분석의 기본</a:t>
              </a:r>
              <a:endParaRPr lang="en-US" altLang="en-US" sz="2000" b="1" spc="-100" dirty="0">
                <a:gradFill flip="none" rotWithShape="1">
                  <a:gsLst>
                    <a:gs pos="0">
                      <a:schemeClr val="tx1">
                        <a:lumMod val="75000"/>
                        <a:lumOff val="25000"/>
                        <a:shade val="30000"/>
                        <a:satMod val="115000"/>
                      </a:schemeClr>
                    </a:gs>
                    <a:gs pos="50000">
                      <a:schemeClr val="tx1">
                        <a:lumMod val="75000"/>
                        <a:lumOff val="25000"/>
                        <a:shade val="67500"/>
                        <a:satMod val="115000"/>
                      </a:schemeClr>
                    </a:gs>
                    <a:gs pos="100000">
                      <a:schemeClr val="tx1">
                        <a:lumMod val="75000"/>
                        <a:lumOff val="2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endParaRPr>
            </a:p>
          </p:txBody>
        </p:sp>
      </p:grpSp>
      <p:grpSp>
        <p:nvGrpSpPr>
          <p:cNvPr id="10243" name="그룹 10"/>
          <p:cNvGrpSpPr>
            <a:grpSpLocks/>
          </p:cNvGrpSpPr>
          <p:nvPr/>
        </p:nvGrpSpPr>
        <p:grpSpPr bwMode="auto">
          <a:xfrm>
            <a:off x="2166938" y="2178051"/>
            <a:ext cx="6953250" cy="720725"/>
            <a:chOff x="643260" y="2077057"/>
            <a:chExt cx="6953076" cy="720000"/>
          </a:xfrm>
        </p:grpSpPr>
        <p:sp>
          <p:nvSpPr>
            <p:cNvPr id="39" name="직사각형 32"/>
            <p:cNvSpPr/>
            <p:nvPr/>
          </p:nvSpPr>
          <p:spPr>
            <a:xfrm>
              <a:off x="643260" y="2148423"/>
              <a:ext cx="728644" cy="608987"/>
            </a:xfrm>
            <a:prstGeom prst="snipRoundRect">
              <a:avLst>
                <a:gd name="adj1" fmla="val 29583"/>
                <a:gd name="adj2" fmla="val 0"/>
              </a:avLst>
            </a:prstGeom>
            <a:solidFill>
              <a:schemeClr val="accent6">
                <a:lumMod val="60000"/>
                <a:lumOff val="40000"/>
              </a:schemeClr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endParaRPr lang="ko-KR" altLang="en-US" sz="3200" b="1" dirty="0">
                <a:gradFill flip="none" rotWithShape="1">
                  <a:gsLst>
                    <a:gs pos="0">
                      <a:schemeClr val="tx1">
                        <a:lumMod val="75000"/>
                        <a:lumOff val="25000"/>
                        <a:shade val="30000"/>
                        <a:satMod val="115000"/>
                      </a:schemeClr>
                    </a:gs>
                    <a:gs pos="50000">
                      <a:schemeClr val="tx1">
                        <a:lumMod val="75000"/>
                        <a:lumOff val="25000"/>
                        <a:shade val="67500"/>
                        <a:satMod val="115000"/>
                      </a:schemeClr>
                    </a:gs>
                    <a:gs pos="100000">
                      <a:schemeClr val="tx1">
                        <a:lumMod val="75000"/>
                        <a:lumOff val="2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</a:endParaRPr>
            </a:p>
          </p:txBody>
        </p:sp>
        <p:sp>
          <p:nvSpPr>
            <p:cNvPr id="18" name="직사각형 32"/>
            <p:cNvSpPr/>
            <p:nvPr/>
          </p:nvSpPr>
          <p:spPr>
            <a:xfrm>
              <a:off x="1359204" y="2077057"/>
              <a:ext cx="6237132" cy="720000"/>
            </a:xfrm>
            <a:prstGeom prst="roundRect">
              <a:avLst>
                <a:gd name="adj" fmla="val 2291"/>
              </a:avLst>
            </a:prstGeom>
            <a:solidFill>
              <a:schemeClr val="bg1">
                <a:lumMod val="95000"/>
                <a:alpha val="32941"/>
              </a:schemeClr>
            </a:solidFill>
            <a:ln w="38100">
              <a:solidFill>
                <a:srgbClr val="E4E4E4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eaLnBrk="1" latinLnBrk="1" hangingPunct="1">
                <a:defRPr/>
              </a:pPr>
              <a:endParaRPr lang="ko-KR" altLang="en-US" dirty="0"/>
            </a:p>
          </p:txBody>
        </p:sp>
        <p:sp>
          <p:nvSpPr>
            <p:cNvPr id="24" name="직사각형 23"/>
            <p:cNvSpPr>
              <a:spLocks noChangeArrowheads="1"/>
            </p:cNvSpPr>
            <p:nvPr/>
          </p:nvSpPr>
          <p:spPr bwMode="auto">
            <a:xfrm>
              <a:off x="1496616" y="2227029"/>
              <a:ext cx="4824536" cy="4017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eaLnBrk="1" latinLnBrk="1" hangingPunct="1">
                <a:lnSpc>
                  <a:spcPct val="110000"/>
                </a:lnSpc>
                <a:spcBef>
                  <a:spcPts val="1800"/>
                </a:spcBef>
                <a:spcAft>
                  <a:spcPts val="300"/>
                </a:spcAft>
                <a:defRPr/>
              </a:pPr>
              <a:r>
                <a:rPr lang="ko-KR" altLang="en-US" sz="2000" b="1" spc="-100" dirty="0">
                  <a:gradFill flip="none" rotWithShape="1">
                    <a:gsLst>
                      <a:gs pos="0">
                        <a:schemeClr val="tx1">
                          <a:lumMod val="75000"/>
                          <a:lumOff val="25000"/>
                          <a:shade val="30000"/>
                          <a:satMod val="115000"/>
                        </a:schemeClr>
                      </a:gs>
                      <a:gs pos="50000">
                        <a:schemeClr val="tx1">
                          <a:lumMod val="75000"/>
                          <a:lumOff val="25000"/>
                          <a:shade val="67500"/>
                          <a:satMod val="11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  <a:shade val="100000"/>
                          <a:satMod val="115000"/>
                        </a:schemeClr>
                      </a:gs>
                    </a:gsLst>
                    <a:lin ang="16200000" scaled="1"/>
                    <a:tileRect/>
                  </a:gradFill>
                  <a:ea typeface="맑은 고딕" panose="020B0503020000020004" pitchFamily="50" charset="-127"/>
                </a:rPr>
                <a:t>단순회귀분석</a:t>
              </a:r>
              <a:endParaRPr lang="en-US" altLang="en-US" sz="2000" b="1" spc="-100" dirty="0">
                <a:gradFill flip="none" rotWithShape="1">
                  <a:gsLst>
                    <a:gs pos="0">
                      <a:schemeClr val="tx1">
                        <a:lumMod val="75000"/>
                        <a:lumOff val="25000"/>
                        <a:shade val="30000"/>
                        <a:satMod val="115000"/>
                      </a:schemeClr>
                    </a:gs>
                    <a:gs pos="50000">
                      <a:schemeClr val="tx1">
                        <a:lumMod val="75000"/>
                        <a:lumOff val="25000"/>
                        <a:shade val="67500"/>
                        <a:satMod val="115000"/>
                      </a:schemeClr>
                    </a:gs>
                    <a:gs pos="100000">
                      <a:schemeClr val="tx1">
                        <a:lumMod val="75000"/>
                        <a:lumOff val="2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endParaRPr>
            </a:p>
          </p:txBody>
        </p:sp>
      </p:grpSp>
      <p:sp>
        <p:nvSpPr>
          <p:cNvPr id="19" name="직사각형 18"/>
          <p:cNvSpPr/>
          <p:nvPr/>
        </p:nvSpPr>
        <p:spPr>
          <a:xfrm>
            <a:off x="2279577" y="2319264"/>
            <a:ext cx="5405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1" latinLnBrk="1" hangingPunct="1">
              <a:defRPr/>
            </a:pPr>
            <a:r>
              <a:rPr lang="en-US" altLang="en-US" sz="2400" b="1" dirty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t>02</a:t>
            </a:r>
            <a:endParaRPr lang="en-US" altLang="ko-KR" sz="2400" b="1" dirty="0">
              <a:gradFill flip="none" rotWithShape="1">
                <a:gsLst>
                  <a:gs pos="0">
                    <a:schemeClr val="tx2">
                      <a:lumMod val="75000"/>
                      <a:shade val="30000"/>
                      <a:satMod val="115000"/>
                    </a:schemeClr>
                  </a:gs>
                  <a:gs pos="50000">
                    <a:schemeClr val="tx2">
                      <a:lumMod val="75000"/>
                      <a:shade val="67500"/>
                      <a:satMod val="115000"/>
                    </a:schemeClr>
                  </a:gs>
                  <a:gs pos="100000">
                    <a:schemeClr val="tx2">
                      <a:lumMod val="75000"/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ea typeface="맑은 고딕" panose="020B0503020000020004" pitchFamily="50" charset="-127"/>
            </a:endParaRPr>
          </a:p>
        </p:txBody>
      </p:sp>
      <p:sp>
        <p:nvSpPr>
          <p:cNvPr id="21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/>
              <a:t>목 차</a:t>
            </a:r>
          </a:p>
        </p:txBody>
      </p:sp>
      <p:grpSp>
        <p:nvGrpSpPr>
          <p:cNvPr id="14" name="그룹 10">
            <a:extLst>
              <a:ext uri="{FF2B5EF4-FFF2-40B4-BE49-F238E27FC236}">
                <a16:creationId xmlns:a16="http://schemas.microsoft.com/office/drawing/2014/main" xmlns="" id="{D00B2E72-D98B-4597-97DE-90E1608FD35D}"/>
              </a:ext>
            </a:extLst>
          </p:cNvPr>
          <p:cNvGrpSpPr>
            <a:grpSpLocks/>
          </p:cNvGrpSpPr>
          <p:nvPr/>
        </p:nvGrpSpPr>
        <p:grpSpPr bwMode="auto">
          <a:xfrm>
            <a:off x="2166938" y="3326707"/>
            <a:ext cx="6953250" cy="720725"/>
            <a:chOff x="643260" y="2077057"/>
            <a:chExt cx="6953076" cy="720000"/>
          </a:xfrm>
        </p:grpSpPr>
        <p:sp>
          <p:nvSpPr>
            <p:cNvPr id="15" name="직사각형 32">
              <a:extLst>
                <a:ext uri="{FF2B5EF4-FFF2-40B4-BE49-F238E27FC236}">
                  <a16:creationId xmlns:a16="http://schemas.microsoft.com/office/drawing/2014/main" xmlns="" id="{98460E5A-072D-4460-8AAA-57B30CCCF0C9}"/>
                </a:ext>
              </a:extLst>
            </p:cNvPr>
            <p:cNvSpPr/>
            <p:nvPr/>
          </p:nvSpPr>
          <p:spPr>
            <a:xfrm>
              <a:off x="643260" y="2148423"/>
              <a:ext cx="728644" cy="608987"/>
            </a:xfrm>
            <a:prstGeom prst="snipRoundRect">
              <a:avLst>
                <a:gd name="adj1" fmla="val 29583"/>
                <a:gd name="adj2" fmla="val 0"/>
              </a:avLst>
            </a:prstGeom>
            <a:solidFill>
              <a:schemeClr val="accent6">
                <a:lumMod val="60000"/>
                <a:lumOff val="40000"/>
              </a:schemeClr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endParaRPr lang="ko-KR" altLang="en-US" sz="3200" b="1" dirty="0">
                <a:gradFill flip="none" rotWithShape="1">
                  <a:gsLst>
                    <a:gs pos="0">
                      <a:schemeClr val="tx1">
                        <a:lumMod val="75000"/>
                        <a:lumOff val="25000"/>
                        <a:shade val="30000"/>
                        <a:satMod val="115000"/>
                      </a:schemeClr>
                    </a:gs>
                    <a:gs pos="50000">
                      <a:schemeClr val="tx1">
                        <a:lumMod val="75000"/>
                        <a:lumOff val="25000"/>
                        <a:shade val="67500"/>
                        <a:satMod val="115000"/>
                      </a:schemeClr>
                    </a:gs>
                    <a:gs pos="100000">
                      <a:schemeClr val="tx1">
                        <a:lumMod val="75000"/>
                        <a:lumOff val="2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</a:endParaRPr>
            </a:p>
          </p:txBody>
        </p:sp>
        <p:sp>
          <p:nvSpPr>
            <p:cNvPr id="16" name="직사각형 32">
              <a:extLst>
                <a:ext uri="{FF2B5EF4-FFF2-40B4-BE49-F238E27FC236}">
                  <a16:creationId xmlns:a16="http://schemas.microsoft.com/office/drawing/2014/main" xmlns="" id="{A4692313-EC5E-49F8-B76C-A868C9F507AF}"/>
                </a:ext>
              </a:extLst>
            </p:cNvPr>
            <p:cNvSpPr/>
            <p:nvPr/>
          </p:nvSpPr>
          <p:spPr>
            <a:xfrm>
              <a:off x="1359204" y="2077057"/>
              <a:ext cx="6237132" cy="720000"/>
            </a:xfrm>
            <a:prstGeom prst="roundRect">
              <a:avLst>
                <a:gd name="adj" fmla="val 2291"/>
              </a:avLst>
            </a:prstGeom>
            <a:solidFill>
              <a:schemeClr val="bg1">
                <a:lumMod val="95000"/>
                <a:alpha val="32941"/>
              </a:schemeClr>
            </a:solidFill>
            <a:ln w="38100">
              <a:solidFill>
                <a:srgbClr val="E4E4E4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eaLnBrk="1" latinLnBrk="1" hangingPunct="1">
                <a:defRPr/>
              </a:pPr>
              <a:endParaRPr lang="ko-KR" altLang="en-US" dirty="0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xmlns="" id="{C291FDD9-2477-4DB8-B703-A9703F64C4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96616" y="2227029"/>
              <a:ext cx="4824536" cy="4017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eaLnBrk="1" latinLnBrk="1" hangingPunct="1">
                <a:lnSpc>
                  <a:spcPct val="110000"/>
                </a:lnSpc>
                <a:spcBef>
                  <a:spcPts val="1800"/>
                </a:spcBef>
                <a:spcAft>
                  <a:spcPts val="300"/>
                </a:spcAft>
                <a:defRPr/>
              </a:pPr>
              <a:r>
                <a:rPr lang="ko-KR" altLang="en-US" sz="2000" b="1" spc="-100" dirty="0">
                  <a:gradFill flip="none" rotWithShape="1">
                    <a:gsLst>
                      <a:gs pos="0">
                        <a:schemeClr val="tx1">
                          <a:lumMod val="75000"/>
                          <a:lumOff val="25000"/>
                          <a:shade val="30000"/>
                          <a:satMod val="115000"/>
                        </a:schemeClr>
                      </a:gs>
                      <a:gs pos="50000">
                        <a:schemeClr val="tx1">
                          <a:lumMod val="75000"/>
                          <a:lumOff val="25000"/>
                          <a:shade val="67500"/>
                          <a:satMod val="11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  <a:shade val="100000"/>
                          <a:satMod val="115000"/>
                        </a:schemeClr>
                      </a:gs>
                    </a:gsLst>
                    <a:lin ang="16200000" scaled="1"/>
                    <a:tileRect/>
                  </a:gradFill>
                  <a:ea typeface="맑은 고딕" panose="020B0503020000020004" pitchFamily="50" charset="-127"/>
                </a:rPr>
                <a:t>다중회귀분석</a:t>
              </a:r>
              <a:endParaRPr lang="en-US" altLang="en-US" sz="2000" b="1" spc="-100" dirty="0">
                <a:gradFill flip="none" rotWithShape="1">
                  <a:gsLst>
                    <a:gs pos="0">
                      <a:schemeClr val="tx1">
                        <a:lumMod val="75000"/>
                        <a:lumOff val="25000"/>
                        <a:shade val="30000"/>
                        <a:satMod val="115000"/>
                      </a:schemeClr>
                    </a:gs>
                    <a:gs pos="50000">
                      <a:schemeClr val="tx1">
                        <a:lumMod val="75000"/>
                        <a:lumOff val="25000"/>
                        <a:shade val="67500"/>
                        <a:satMod val="115000"/>
                      </a:schemeClr>
                    </a:gs>
                    <a:gs pos="100000">
                      <a:schemeClr val="tx1">
                        <a:lumMod val="75000"/>
                        <a:lumOff val="2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endParaRPr>
            </a:p>
          </p:txBody>
        </p:sp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xmlns="" id="{82472C5C-4694-48E6-AD81-AA18BA6B2ACD}"/>
              </a:ext>
            </a:extLst>
          </p:cNvPr>
          <p:cNvSpPr/>
          <p:nvPr/>
        </p:nvSpPr>
        <p:spPr>
          <a:xfrm>
            <a:off x="2279577" y="3467920"/>
            <a:ext cx="5405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1" latinLnBrk="1" hangingPunct="1">
              <a:defRPr/>
            </a:pPr>
            <a:r>
              <a:rPr lang="en-US" altLang="en-US" sz="2400" b="1" dirty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t>03</a:t>
            </a:r>
            <a:endParaRPr lang="en-US" altLang="ko-KR" sz="2400" b="1" dirty="0">
              <a:gradFill flip="none" rotWithShape="1">
                <a:gsLst>
                  <a:gs pos="0">
                    <a:schemeClr val="tx2">
                      <a:lumMod val="75000"/>
                      <a:shade val="30000"/>
                      <a:satMod val="115000"/>
                    </a:schemeClr>
                  </a:gs>
                  <a:gs pos="50000">
                    <a:schemeClr val="tx2">
                      <a:lumMod val="75000"/>
                      <a:shade val="67500"/>
                      <a:satMod val="115000"/>
                    </a:schemeClr>
                  </a:gs>
                  <a:gs pos="100000">
                    <a:schemeClr val="tx2">
                      <a:lumMod val="75000"/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적합도 검정과 분산분석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1774825" y="1066801"/>
            <a:ext cx="8642350" cy="5472113"/>
          </a:xfrm>
        </p:spPr>
        <p:txBody>
          <a:bodyPr/>
          <a:lstStyle/>
          <a:p>
            <a:pPr>
              <a:defRPr/>
            </a:pPr>
            <a:endParaRPr lang="en-US" altLang="ko-KR" dirty="0"/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endParaRPr lang="en-US" altLang="ko-KR" sz="1050" dirty="0"/>
          </a:p>
          <a:p>
            <a:pPr>
              <a:defRPr/>
            </a:pPr>
            <a:endParaRPr lang="en-US" altLang="ko-KR" dirty="0"/>
          </a:p>
          <a:p>
            <a:pPr marL="0" indent="0">
              <a:buNone/>
              <a:defRPr/>
            </a:pPr>
            <a:endParaRPr lang="en-US" altLang="ko-KR" sz="1800" b="0" dirty="0">
              <a:solidFill>
                <a:schemeClr val="tx1"/>
              </a:solidFill>
            </a:endParaRPr>
          </a:p>
          <a:p>
            <a:pPr marL="0" indent="0">
              <a:buNone/>
              <a:defRPr/>
            </a:pPr>
            <a:endParaRPr lang="en-US" altLang="ko-KR" sz="1800" b="0" dirty="0">
              <a:solidFill>
                <a:schemeClr val="tx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5B189FEF-8691-409F-A7BF-BC443B244F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9481" y="1097684"/>
            <a:ext cx="7793038" cy="544123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적합도 검정과 분산분석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1774825" y="1066801"/>
            <a:ext cx="8642350" cy="5472113"/>
          </a:xfrm>
        </p:spPr>
        <p:txBody>
          <a:bodyPr/>
          <a:lstStyle/>
          <a:p>
            <a:pPr>
              <a:defRPr/>
            </a:pPr>
            <a:endParaRPr lang="en-US" altLang="ko-KR" dirty="0"/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endParaRPr lang="en-US" altLang="ko-KR" sz="1050" dirty="0"/>
          </a:p>
          <a:p>
            <a:pPr>
              <a:defRPr/>
            </a:pPr>
            <a:endParaRPr lang="en-US" altLang="ko-KR" dirty="0"/>
          </a:p>
          <a:p>
            <a:pPr marL="0" indent="0">
              <a:buNone/>
              <a:defRPr/>
            </a:pPr>
            <a:endParaRPr lang="en-US" altLang="ko-KR" sz="1800" b="0" dirty="0">
              <a:solidFill>
                <a:schemeClr val="tx1"/>
              </a:solidFill>
            </a:endParaRPr>
          </a:p>
          <a:p>
            <a:pPr marL="0" indent="0">
              <a:buNone/>
              <a:defRPr/>
            </a:pPr>
            <a:endParaRPr lang="en-US" altLang="ko-KR" sz="1800" b="0" dirty="0">
              <a:solidFill>
                <a:schemeClr val="tx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58E66430-D372-4E70-81DC-1F1F17987F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4825" y="1532829"/>
            <a:ext cx="8642350" cy="187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8750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적합도 검정과 분산분석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직사각형 5"/>
              <p:cNvSpPr/>
              <p:nvPr/>
            </p:nvSpPr>
            <p:spPr>
              <a:xfrm>
                <a:off x="1775521" y="1268760"/>
                <a:ext cx="8388835" cy="7243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ko-KR" altLang="en-US" dirty="0">
                    <a:latin typeface="+mn-ea"/>
                    <a:ea typeface="+mn-ea"/>
                  </a:rPr>
                  <a:t>분산비율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𝐹</m:t>
                    </m:r>
                  </m:oMath>
                </a14:m>
                <a:r>
                  <a:rPr lang="ko-KR" altLang="en-US" dirty="0">
                    <a:latin typeface="+mn-ea"/>
                    <a:ea typeface="+mn-ea"/>
                  </a:rPr>
                  <a:t>값을 알기 위해</a:t>
                </a:r>
                <a:endParaRPr lang="en-US" altLang="ko-KR" dirty="0">
                  <a:latin typeface="+mn-ea"/>
                  <a:ea typeface="+mn-ea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ko-KR" altLang="en-US" dirty="0">
                    <a:latin typeface="+mn-ea"/>
                    <a:ea typeface="+mn-ea"/>
                  </a:rPr>
                  <a:t>총 제곱합의 구성 부분인 오차 </a:t>
                </a:r>
                <a:r>
                  <a:rPr lang="ko-KR" altLang="en-US" dirty="0" err="1">
                    <a:latin typeface="+mn-ea"/>
                    <a:ea typeface="+mn-ea"/>
                  </a:rPr>
                  <a:t>제곱합과</a:t>
                </a:r>
                <a:r>
                  <a:rPr lang="ko-KR" altLang="en-US" dirty="0">
                    <a:latin typeface="+mn-ea"/>
                    <a:ea typeface="+mn-ea"/>
                  </a:rPr>
                  <a:t> 회귀 </a:t>
                </a:r>
                <a:r>
                  <a:rPr lang="ko-KR" altLang="en-US" dirty="0" err="1">
                    <a:latin typeface="+mn-ea"/>
                    <a:ea typeface="+mn-ea"/>
                  </a:rPr>
                  <a:t>제곱합을</a:t>
                </a:r>
                <a:r>
                  <a:rPr lang="ko-KR" altLang="en-US" dirty="0">
                    <a:latin typeface="+mn-ea"/>
                    <a:ea typeface="+mn-ea"/>
                  </a:rPr>
                  <a:t> 각각의 자유도로 나누면</a:t>
                </a:r>
              </a:p>
            </p:txBody>
          </p:sp>
        </mc:Choice>
        <mc:Fallback xmlns="">
          <p:sp>
            <p:nvSpPr>
              <p:cNvPr id="6" name="직사각형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5521" y="1268760"/>
                <a:ext cx="8388835" cy="724365"/>
              </a:xfrm>
              <a:prstGeom prst="rect">
                <a:avLst/>
              </a:prstGeom>
              <a:blipFill>
                <a:blip r:embed="rId2"/>
                <a:stretch>
                  <a:fillRect l="-581" t="-840" b="-1260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직사각형 6"/>
              <p:cNvSpPr/>
              <p:nvPr/>
            </p:nvSpPr>
            <p:spPr>
              <a:xfrm>
                <a:off x="1775521" y="2204864"/>
                <a:ext cx="6690165" cy="72513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ko-KR" altLang="en-US" b="1" dirty="0">
                    <a:latin typeface="+mn-ea"/>
                    <a:ea typeface="+mn-ea"/>
                  </a:rPr>
                  <a:t>평균 오차제곱</a:t>
                </a:r>
                <a:r>
                  <a:rPr lang="en-US" altLang="ko-KR" dirty="0">
                    <a:latin typeface="+mn-ea"/>
                    <a:ea typeface="+mn-ea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𝑀𝑒𝑎𝑛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 </m:t>
                    </m:r>
                    <m:r>
                      <a:rPr lang="en-US" altLang="ko-KR" i="1" dirty="0" err="1" smtClean="0">
                        <a:latin typeface="Cambria Math"/>
                        <a:ea typeface="+mn-ea"/>
                      </a:rPr>
                      <m:t>𝑆𝑎𝑢𝑎𝑟𝑒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 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𝐸𝑟𝑟𝑜𝑟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: 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𝑀𝑆𝐸</m:t>
                    </m:r>
                  </m:oMath>
                </a14:m>
                <a:r>
                  <a:rPr lang="en-US" altLang="ko-KR" dirty="0">
                    <a:latin typeface="+mn-ea"/>
                    <a:ea typeface="+mn-ea"/>
                  </a:rPr>
                  <a:t>) </a:t>
                </a:r>
                <a:r>
                  <a:rPr lang="ko-KR" altLang="en-US" dirty="0">
                    <a:latin typeface="+mn-ea"/>
                    <a:ea typeface="+mn-ea"/>
                  </a:rPr>
                  <a:t>과</a:t>
                </a:r>
                <a:endParaRPr lang="en-US" altLang="ko-KR" dirty="0">
                  <a:latin typeface="+mn-ea"/>
                  <a:ea typeface="+mn-ea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ko-KR" altLang="en-US" b="1" dirty="0">
                    <a:latin typeface="+mn-ea"/>
                    <a:ea typeface="+mn-ea"/>
                  </a:rPr>
                  <a:t>평균 </a:t>
                </a:r>
                <a:r>
                  <a:rPr lang="ko-KR" altLang="en-US" b="1" dirty="0" err="1">
                    <a:latin typeface="+mn-ea"/>
                    <a:ea typeface="+mn-ea"/>
                  </a:rPr>
                  <a:t>회기제곱</a:t>
                </a:r>
                <a:r>
                  <a:rPr lang="en-US" altLang="ko-KR" dirty="0">
                    <a:latin typeface="+mn-ea"/>
                    <a:ea typeface="+mn-ea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</a:rPr>
                      <m:t>𝑀𝑒𝑎𝑛</m:t>
                    </m:r>
                    <m:r>
                      <a:rPr lang="en-US" altLang="ko-KR" i="1" dirty="0" smtClean="0">
                        <a:latin typeface="Cambria Math"/>
                      </a:rPr>
                      <m:t> </m:t>
                    </m:r>
                    <m:r>
                      <a:rPr lang="en-US" altLang="ko-KR" i="1" dirty="0" err="1">
                        <a:latin typeface="Cambria Math"/>
                      </a:rPr>
                      <m:t>𝑆𝑎𝑢𝑎𝑟𝑒</m:t>
                    </m:r>
                    <m:r>
                      <a:rPr lang="en-US" altLang="ko-KR" i="1" dirty="0">
                        <a:latin typeface="Cambria Math"/>
                      </a:rPr>
                      <m:t> </m:t>
                    </m:r>
                    <m:r>
                      <a:rPr lang="en-US" altLang="ko-KR" i="1" dirty="0" err="1" smtClean="0">
                        <a:latin typeface="Cambria Math"/>
                      </a:rPr>
                      <m:t>𝑅𝑒𝑔𝑒𝑟𝑠𝑠𝑖𝑜𝑛</m:t>
                    </m:r>
                    <m:r>
                      <a:rPr lang="en-US" altLang="ko-KR" i="1" dirty="0" smtClean="0">
                        <a:latin typeface="Cambria Math"/>
                      </a:rPr>
                      <m:t>: </m:t>
                    </m:r>
                    <m:r>
                      <a:rPr lang="en-US" altLang="ko-KR" i="1" dirty="0" smtClean="0">
                        <a:latin typeface="Cambria Math"/>
                      </a:rPr>
                      <m:t>𝑀𝑆𝑅</m:t>
                    </m:r>
                  </m:oMath>
                </a14:m>
                <a:r>
                  <a:rPr lang="en-US" altLang="ko-KR" dirty="0">
                    <a:latin typeface="+mn-ea"/>
                  </a:rPr>
                  <a:t>)</a:t>
                </a:r>
                <a:r>
                  <a:rPr lang="ko-KR" altLang="en-US" dirty="0">
                    <a:latin typeface="+mn-ea"/>
                    <a:ea typeface="+mn-ea"/>
                  </a:rPr>
                  <a:t>을 구할 수 있다</a:t>
                </a:r>
                <a:r>
                  <a:rPr lang="en-US" altLang="ko-KR" dirty="0">
                    <a:latin typeface="+mn-ea"/>
                    <a:ea typeface="+mn-ea"/>
                  </a:rPr>
                  <a:t>.</a:t>
                </a:r>
                <a:endParaRPr lang="ko-KR" altLang="en-US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7" name="직사각형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5521" y="2204864"/>
                <a:ext cx="6690165" cy="725135"/>
              </a:xfrm>
              <a:prstGeom prst="rect">
                <a:avLst/>
              </a:prstGeom>
              <a:blipFill>
                <a:blip r:embed="rId3"/>
                <a:stretch>
                  <a:fillRect l="-729" t="-1681" b="-1260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그림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47" t="46066" r="27663" b="32369"/>
          <a:stretch/>
        </p:blipFill>
        <p:spPr bwMode="auto">
          <a:xfrm>
            <a:off x="3863752" y="3212977"/>
            <a:ext cx="3831772" cy="9144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직사각형 8"/>
              <p:cNvSpPr/>
              <p:nvPr/>
            </p:nvSpPr>
            <p:spPr>
              <a:xfrm>
                <a:off x="1775520" y="4534475"/>
                <a:ext cx="3662606" cy="3927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ko-KR" altLang="en-US" dirty="0">
                    <a:latin typeface="+mn-ea"/>
                    <a:ea typeface="+mn-ea"/>
                  </a:rPr>
                  <a:t>회귀와 </a:t>
                </a:r>
                <a:r>
                  <a:rPr lang="ko-KR" altLang="en-US" dirty="0" err="1">
                    <a:latin typeface="+mn-ea"/>
                    <a:ea typeface="+mn-ea"/>
                  </a:rPr>
                  <a:t>잔차에</a:t>
                </a:r>
                <a:r>
                  <a:rPr lang="ko-KR" altLang="en-US" dirty="0">
                    <a:latin typeface="+mn-ea"/>
                    <a:ea typeface="+mn-ea"/>
                  </a:rPr>
                  <a:t> 대한 분산비율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𝐹</m:t>
                    </m:r>
                  </m:oMath>
                </a14:m>
                <a:r>
                  <a:rPr lang="ko-KR" altLang="en-US" dirty="0">
                    <a:latin typeface="+mn-ea"/>
                    <a:ea typeface="+mn-ea"/>
                  </a:rPr>
                  <a:t>는</a:t>
                </a:r>
              </a:p>
            </p:txBody>
          </p:sp>
        </mc:Choice>
        <mc:Fallback xmlns="">
          <p:sp>
            <p:nvSpPr>
              <p:cNvPr id="9" name="직사각형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5520" y="4534475"/>
                <a:ext cx="3662606" cy="392736"/>
              </a:xfrm>
              <a:prstGeom prst="rect">
                <a:avLst/>
              </a:prstGeom>
              <a:blipFill>
                <a:blip r:embed="rId5"/>
                <a:stretch>
                  <a:fillRect l="-1331" t="-3125" r="-499" b="-2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그림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47" t="80518" r="27663" b="-2083"/>
          <a:stretch/>
        </p:blipFill>
        <p:spPr bwMode="auto">
          <a:xfrm>
            <a:off x="3863752" y="5186920"/>
            <a:ext cx="3831772" cy="9144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단순회귀분석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1774825" y="1066801"/>
            <a:ext cx="8642350" cy="5472113"/>
          </a:xfrm>
        </p:spPr>
        <p:txBody>
          <a:bodyPr/>
          <a:lstStyle/>
          <a:p>
            <a:pPr>
              <a:defRPr/>
            </a:pPr>
            <a:endParaRPr lang="en-US" altLang="ko-KR" dirty="0"/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endParaRPr lang="en-US" altLang="ko-KR" sz="1050" dirty="0"/>
          </a:p>
          <a:p>
            <a:pPr>
              <a:defRPr/>
            </a:pPr>
            <a:endParaRPr lang="en-US" altLang="ko-KR" dirty="0"/>
          </a:p>
          <a:p>
            <a:pPr marL="0" indent="0">
              <a:buNone/>
              <a:defRPr/>
            </a:pPr>
            <a:endParaRPr lang="en-US" altLang="ko-KR" sz="1800" b="0" dirty="0">
              <a:solidFill>
                <a:schemeClr val="tx1"/>
              </a:solidFill>
            </a:endParaRPr>
          </a:p>
          <a:p>
            <a:pPr marL="0" indent="0">
              <a:buNone/>
              <a:defRPr/>
            </a:pPr>
            <a:endParaRPr lang="en-US" altLang="ko-KR" sz="1800" b="0" dirty="0">
              <a:solidFill>
                <a:schemeClr val="tx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89B4B8E7-BFAC-46CD-8A0D-DC4D5D2C0F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4825" y="1340768"/>
            <a:ext cx="8569647" cy="957188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단순회귀분석 </a:t>
            </a:r>
            <a:r>
              <a:rPr lang="en-US" altLang="ko-KR">
                <a:solidFill>
                  <a:srgbClr val="C00000"/>
                </a:solidFill>
              </a:rPr>
              <a:t>(</a:t>
            </a:r>
            <a:r>
              <a:rPr lang="ko-KR" altLang="en-US">
                <a:solidFill>
                  <a:srgbClr val="C00000"/>
                </a:solidFill>
              </a:rPr>
              <a:t>예제 풀이</a:t>
            </a:r>
            <a:r>
              <a:rPr lang="en-US" altLang="ko-KR">
                <a:solidFill>
                  <a:srgbClr val="C00000"/>
                </a:solidFill>
              </a:rPr>
              <a:t>)</a:t>
            </a:r>
            <a:endParaRPr lang="ko-KR" altLang="en-US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직사각형 6"/>
              <p:cNvSpPr/>
              <p:nvPr/>
            </p:nvSpPr>
            <p:spPr>
              <a:xfrm>
                <a:off x="1775520" y="1268761"/>
                <a:ext cx="6074676" cy="4346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ko-KR" altLang="en-US" i="1" dirty="0" smtClean="0">
                          <a:latin typeface="Cambria Math"/>
                          <a:ea typeface="+mn-ea"/>
                        </a:rPr>
                        <m:t>총제곱합</m:t>
                      </m:r>
                      <m:r>
                        <a:rPr lang="ko-KR" altLang="en-US" i="1" dirty="0" smtClean="0">
                          <a:latin typeface="Cambria Math"/>
                          <a:ea typeface="+mn-ea"/>
                        </a:rPr>
                        <m:t> </m:t>
                      </m:r>
                      <m:r>
                        <a:rPr lang="en-US" altLang="ko-KR" i="1" dirty="0" smtClean="0">
                          <a:latin typeface="Cambria Math"/>
                          <a:ea typeface="+mn-ea"/>
                        </a:rPr>
                        <m:t>𝑆𝑆𝑇</m:t>
                      </m:r>
                      <m:r>
                        <a:rPr lang="en-US" altLang="ko-KR" i="1" dirty="0" smtClean="0">
                          <a:latin typeface="Cambria Math"/>
                          <a:ea typeface="+mn-ea"/>
                        </a:rPr>
                        <m:t>, </m:t>
                      </m:r>
                      <m:r>
                        <a:rPr lang="en-US" altLang="ko-KR" i="1" dirty="0" smtClean="0">
                          <a:latin typeface="Cambria Math"/>
                          <a:ea typeface="+mn-ea"/>
                        </a:rPr>
                        <m:t>회귀</m:t>
                      </m:r>
                      <m:r>
                        <a:rPr lang="en-US" altLang="ko-KR" i="1" dirty="0" smtClean="0">
                          <a:latin typeface="Cambria Math"/>
                          <a:ea typeface="+mn-ea"/>
                        </a:rPr>
                        <m:t> </m:t>
                      </m:r>
                      <m:r>
                        <a:rPr lang="en-US" altLang="ko-KR" i="1" dirty="0" smtClean="0">
                          <a:latin typeface="Cambria Math"/>
                          <a:ea typeface="+mn-ea"/>
                        </a:rPr>
                        <m:t>제곱합</m:t>
                      </m:r>
                      <m:r>
                        <a:rPr lang="en-US" altLang="ko-KR" i="1" dirty="0" smtClean="0">
                          <a:latin typeface="Cambria Math"/>
                          <a:ea typeface="+mn-ea"/>
                        </a:rPr>
                        <m:t> </m:t>
                      </m:r>
                      <m:r>
                        <a:rPr lang="en-US" altLang="ko-KR" i="1" dirty="0" smtClean="0">
                          <a:latin typeface="Cambria Math"/>
                          <a:ea typeface="+mn-ea"/>
                        </a:rPr>
                        <m:t>𝑆𝑆𝑅</m:t>
                      </m:r>
                      <m:r>
                        <a:rPr lang="en-US" altLang="ko-KR" i="1" dirty="0" smtClean="0">
                          <a:latin typeface="Cambria Math"/>
                          <a:ea typeface="+mn-ea"/>
                        </a:rPr>
                        <m:t>, </m:t>
                      </m:r>
                      <m:r>
                        <a:rPr lang="en-US" altLang="ko-KR" i="1" dirty="0" smtClean="0">
                          <a:latin typeface="Cambria Math"/>
                          <a:ea typeface="+mn-ea"/>
                        </a:rPr>
                        <m:t>오차</m:t>
                      </m:r>
                      <m:r>
                        <a:rPr lang="en-US" altLang="ko-KR" i="1" dirty="0" smtClean="0">
                          <a:latin typeface="Cambria Math"/>
                          <a:ea typeface="+mn-ea"/>
                        </a:rPr>
                        <m:t> </m:t>
                      </m:r>
                      <m:r>
                        <a:rPr lang="en-US" altLang="ko-KR" i="1" dirty="0" smtClean="0">
                          <a:latin typeface="Cambria Math"/>
                          <a:ea typeface="+mn-ea"/>
                        </a:rPr>
                        <m:t>제곱합</m:t>
                      </m:r>
                      <m:r>
                        <a:rPr lang="en-US" altLang="ko-KR" i="1" dirty="0" smtClean="0">
                          <a:latin typeface="Cambria Math"/>
                          <a:ea typeface="+mn-ea"/>
                        </a:rPr>
                        <m:t> </m:t>
                      </m:r>
                      <m:r>
                        <a:rPr lang="en-US" altLang="ko-KR" i="1" dirty="0" smtClean="0">
                          <a:latin typeface="Cambria Math"/>
                          <a:ea typeface="+mn-ea"/>
                        </a:rPr>
                        <m:t>𝑆𝑆𝐸</m:t>
                      </m:r>
                      <m:r>
                        <a:rPr lang="ko-KR" altLang="en-US" i="1" dirty="0" smtClean="0">
                          <a:latin typeface="Cambria Math"/>
                          <a:ea typeface="+mn-ea"/>
                        </a:rPr>
                        <m:t>를</m:t>
                      </m:r>
                      <m:r>
                        <a:rPr lang="ko-KR" altLang="en-US" i="1" dirty="0" smtClean="0">
                          <a:latin typeface="Cambria Math"/>
                          <a:ea typeface="+mn-ea"/>
                        </a:rPr>
                        <m:t> </m:t>
                      </m:r>
                      <m:r>
                        <a:rPr lang="ko-KR" altLang="en-US" i="1" dirty="0" smtClean="0">
                          <a:latin typeface="Cambria Math"/>
                          <a:ea typeface="+mn-ea"/>
                        </a:rPr>
                        <m:t>구하면</m:t>
                      </m:r>
                    </m:oMath>
                  </m:oMathPara>
                </a14:m>
                <a:endParaRPr lang="ko-KR" altLang="en-US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7" name="직사각형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5520" y="1268761"/>
                <a:ext cx="6074676" cy="434671"/>
              </a:xfrm>
              <a:prstGeom prst="rect">
                <a:avLst/>
              </a:prstGeom>
              <a:blipFill>
                <a:blip r:embed="rId5"/>
                <a:stretch>
                  <a:fillRect l="-30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8A426C13-961D-419D-97FE-007143FF3E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19536" y="2221198"/>
            <a:ext cx="8504425" cy="3872098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단순회귀분석 </a:t>
            </a:r>
            <a:r>
              <a:rPr lang="en-US" altLang="ko-KR">
                <a:solidFill>
                  <a:srgbClr val="C00000"/>
                </a:solidFill>
              </a:rPr>
              <a:t>(</a:t>
            </a:r>
            <a:r>
              <a:rPr lang="ko-KR" altLang="en-US">
                <a:solidFill>
                  <a:srgbClr val="C00000"/>
                </a:solidFill>
              </a:rPr>
              <a:t>예제 풀이</a:t>
            </a:r>
            <a:r>
              <a:rPr lang="en-US" altLang="ko-KR">
                <a:solidFill>
                  <a:srgbClr val="C00000"/>
                </a:solidFill>
              </a:rPr>
              <a:t>)</a:t>
            </a:r>
            <a:endParaRPr lang="ko-KR" altLang="en-US">
              <a:solidFill>
                <a:srgbClr val="C00000"/>
              </a:solidFill>
            </a:endParaRPr>
          </a:p>
        </p:txBody>
      </p:sp>
      <p:pic>
        <p:nvPicPr>
          <p:cNvPr id="33795" name="그림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30" t="50000" r="24726"/>
          <a:stretch/>
        </p:blipFill>
        <p:spPr bwMode="auto">
          <a:xfrm>
            <a:off x="3963516" y="1806923"/>
            <a:ext cx="4076700" cy="677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797" name="그림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/>
          <a:stretch/>
        </p:blipFill>
        <p:spPr bwMode="auto">
          <a:xfrm>
            <a:off x="3152700" y="4927030"/>
            <a:ext cx="5976938" cy="7342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직사각형 6"/>
              <p:cNvSpPr/>
              <p:nvPr/>
            </p:nvSpPr>
            <p:spPr>
              <a:xfrm>
                <a:off x="1775520" y="1268760"/>
                <a:ext cx="2537554" cy="4309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ko-KR" altLang="en-US" i="1" dirty="0" smtClean="0">
                          <a:latin typeface="Cambria Math"/>
                          <a:ea typeface="+mn-ea"/>
                        </a:rPr>
                        <m:t>결</m:t>
                      </m:r>
                      <m:r>
                        <a:rPr lang="ko-KR" altLang="en-US" b="0" i="1" dirty="0" smtClean="0">
                          <a:latin typeface="Cambria Math"/>
                          <a:ea typeface="+mn-ea"/>
                        </a:rPr>
                        <m:t>정계수</m:t>
                      </m:r>
                      <m:r>
                        <a:rPr lang="en-US" altLang="ko-KR" b="0" i="1" dirty="0" smtClean="0">
                          <a:latin typeface="Cambria Math"/>
                          <a:ea typeface="+mn-ea"/>
                        </a:rPr>
                        <m:t> </m:t>
                      </m:r>
                      <m:sSup>
                        <m:sSupPr>
                          <m:ctrlPr>
                            <a:rPr lang="en-US" altLang="ko-KR" b="0" i="1" dirty="0" smtClean="0"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pPr>
                        <m:e>
                          <m:r>
                            <a:rPr lang="en-US" altLang="ko-KR" b="0" i="1" dirty="0" smtClean="0">
                              <a:latin typeface="Cambria Math"/>
                              <a:ea typeface="+mn-ea"/>
                            </a:rPr>
                            <m:t>𝑅</m:t>
                          </m:r>
                        </m:e>
                        <m:sup>
                          <m:r>
                            <a:rPr lang="en-US" altLang="ko-KR" b="0" i="1" dirty="0" smtClean="0">
                              <a:latin typeface="Cambria Math"/>
                              <a:ea typeface="+mn-ea"/>
                            </a:rPr>
                            <m:t>2</m:t>
                          </m:r>
                        </m:sup>
                      </m:sSup>
                      <m:r>
                        <a:rPr lang="en-US" altLang="ko-KR" b="0" i="1" dirty="0" smtClean="0">
                          <a:latin typeface="Cambria Math"/>
                          <a:ea typeface="+mn-ea"/>
                        </a:rPr>
                        <m:t> </m:t>
                      </m:r>
                      <m:r>
                        <a:rPr lang="ko-KR" altLang="en-US" b="0" i="1" dirty="0" smtClean="0">
                          <a:latin typeface="Cambria Math"/>
                          <a:ea typeface="+mn-ea"/>
                        </a:rPr>
                        <m:t>을</m:t>
                      </m:r>
                      <m:r>
                        <a:rPr lang="en-US" altLang="ko-KR" b="0" i="1" dirty="0" smtClean="0">
                          <a:latin typeface="Cambria Math"/>
                          <a:ea typeface="+mn-ea"/>
                        </a:rPr>
                        <m:t> </m:t>
                      </m:r>
                      <m:r>
                        <a:rPr lang="ko-KR" altLang="en-US" b="0" i="1" dirty="0" smtClean="0">
                          <a:latin typeface="Cambria Math"/>
                          <a:ea typeface="+mn-ea"/>
                        </a:rPr>
                        <m:t>구하면</m:t>
                      </m:r>
                    </m:oMath>
                  </m:oMathPara>
                </a14:m>
                <a:endParaRPr lang="ko-KR" altLang="en-US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7" name="직사각형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5520" y="1268760"/>
                <a:ext cx="2537554" cy="430952"/>
              </a:xfrm>
              <a:prstGeom prst="rect">
                <a:avLst/>
              </a:prstGeom>
              <a:blipFill>
                <a:blip r:embed="rId4"/>
                <a:stretch>
                  <a:fillRect l="-48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직사각형 7"/>
              <p:cNvSpPr/>
              <p:nvPr/>
            </p:nvSpPr>
            <p:spPr>
              <a:xfrm>
                <a:off x="2351584" y="2692008"/>
                <a:ext cx="3927678" cy="4309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ko-KR" altLang="en-US" i="1" dirty="0" smtClean="0">
                          <a:latin typeface="Cambria Math"/>
                          <a:ea typeface="+mn-ea"/>
                        </a:rPr>
                        <m:t>회</m:t>
                      </m:r>
                      <m:r>
                        <a:rPr lang="ko-KR" altLang="en-US" b="0" i="1" dirty="0" smtClean="0">
                          <a:latin typeface="Cambria Math"/>
                          <a:ea typeface="+mn-ea"/>
                        </a:rPr>
                        <m:t>귀식은</m:t>
                      </m:r>
                      <m:r>
                        <a:rPr lang="en-US" altLang="ko-KR" b="0" i="1" dirty="0" smtClean="0">
                          <a:latin typeface="Cambria Math"/>
                          <a:ea typeface="+mn-ea"/>
                        </a:rPr>
                        <m:t> 78.8%</m:t>
                      </m:r>
                      <m:r>
                        <a:rPr lang="ko-KR" altLang="en-US" b="0" i="1" dirty="0" smtClean="0">
                          <a:latin typeface="Cambria Math"/>
                          <a:ea typeface="+mn-ea"/>
                        </a:rPr>
                        <m:t>의</m:t>
                      </m:r>
                      <m:r>
                        <a:rPr lang="en-US" altLang="ko-KR" b="0" i="1" dirty="0" smtClean="0">
                          <a:latin typeface="Cambria Math"/>
                          <a:ea typeface="+mn-ea"/>
                        </a:rPr>
                        <m:t> </m:t>
                      </m:r>
                      <m:r>
                        <a:rPr lang="ko-KR" altLang="en-US" b="0" i="1" dirty="0" smtClean="0">
                          <a:latin typeface="Cambria Math"/>
                          <a:ea typeface="+mn-ea"/>
                        </a:rPr>
                        <m:t>설명력을</m:t>
                      </m:r>
                      <m:r>
                        <a:rPr lang="en-US" altLang="ko-KR" b="0" i="1" dirty="0" smtClean="0">
                          <a:latin typeface="Cambria Math"/>
                          <a:ea typeface="+mn-ea"/>
                        </a:rPr>
                        <m:t> </m:t>
                      </m:r>
                      <m:r>
                        <a:rPr lang="ko-KR" altLang="en-US" b="0" i="1" dirty="0" smtClean="0">
                          <a:latin typeface="Cambria Math"/>
                          <a:ea typeface="+mn-ea"/>
                        </a:rPr>
                        <m:t>가진다</m:t>
                      </m:r>
                      <m:r>
                        <a:rPr lang="en-US" altLang="ko-KR" b="0" i="1" dirty="0" smtClean="0">
                          <a:latin typeface="Cambria Math"/>
                          <a:ea typeface="+mn-ea"/>
                        </a:rPr>
                        <m:t>. </m:t>
                      </m:r>
                    </m:oMath>
                  </m:oMathPara>
                </a14:m>
                <a:endParaRPr lang="ko-KR" altLang="en-US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8" name="직사각형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1584" y="2692008"/>
                <a:ext cx="3927678" cy="430952"/>
              </a:xfrm>
              <a:prstGeom prst="rect">
                <a:avLst/>
              </a:prstGeom>
              <a:blipFill>
                <a:blip r:embed="rId5"/>
                <a:stretch>
                  <a:fillRect l="-46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직사각형 8"/>
              <p:cNvSpPr/>
              <p:nvPr/>
            </p:nvSpPr>
            <p:spPr>
              <a:xfrm>
                <a:off x="1775521" y="4451921"/>
                <a:ext cx="2356735" cy="4309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ko-KR" altLang="en-US" i="1" dirty="0" smtClean="0">
                          <a:latin typeface="Cambria Math"/>
                          <a:ea typeface="+mn-ea"/>
                        </a:rPr>
                        <m:t>분</m:t>
                      </m:r>
                      <m:r>
                        <a:rPr lang="ko-KR" altLang="en-US" b="0" i="1" dirty="0" smtClean="0">
                          <a:latin typeface="Cambria Math"/>
                          <a:ea typeface="+mn-ea"/>
                        </a:rPr>
                        <m:t>산비율</m:t>
                      </m:r>
                      <m:r>
                        <a:rPr lang="en-US" altLang="ko-KR" b="0" i="1" dirty="0" smtClean="0">
                          <a:latin typeface="Cambria Math"/>
                          <a:ea typeface="+mn-ea"/>
                        </a:rPr>
                        <m:t> </m:t>
                      </m:r>
                      <m:r>
                        <a:rPr lang="en-US" altLang="ko-KR" b="0" i="1" dirty="0" smtClean="0">
                          <a:latin typeface="Cambria Math"/>
                          <a:ea typeface="+mn-ea"/>
                        </a:rPr>
                        <m:t>𝐹</m:t>
                      </m:r>
                      <m:r>
                        <a:rPr lang="ko-KR" altLang="en-US" b="0" i="1" dirty="0" smtClean="0">
                          <a:latin typeface="Cambria Math"/>
                          <a:ea typeface="+mn-ea"/>
                        </a:rPr>
                        <m:t>를</m:t>
                      </m:r>
                      <m:r>
                        <a:rPr lang="en-US" altLang="ko-KR" b="0" i="1" dirty="0" smtClean="0">
                          <a:latin typeface="Cambria Math"/>
                          <a:ea typeface="+mn-ea"/>
                        </a:rPr>
                        <m:t> </m:t>
                      </m:r>
                      <m:r>
                        <a:rPr lang="ko-KR" altLang="en-US" b="0" i="1" dirty="0" smtClean="0">
                          <a:latin typeface="Cambria Math"/>
                          <a:ea typeface="+mn-ea"/>
                        </a:rPr>
                        <m:t>구하면</m:t>
                      </m:r>
                    </m:oMath>
                  </m:oMathPara>
                </a14:m>
                <a:endParaRPr lang="ko-KR" altLang="en-US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9" name="직사각형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5521" y="4451921"/>
                <a:ext cx="2356735" cy="430952"/>
              </a:xfrm>
              <a:prstGeom prst="rect">
                <a:avLst/>
              </a:prstGeom>
              <a:blipFill>
                <a:blip r:embed="rId6"/>
                <a:stretch>
                  <a:fillRect l="-5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유의성 검정과 회귀계수의 신뢰구간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내용 개체 틀 1"/>
              <p:cNvSpPr>
                <a:spLocks noGrp="1"/>
              </p:cNvSpPr>
              <p:nvPr>
                <p:ph idx="1"/>
              </p:nvPr>
            </p:nvSpPr>
            <p:spPr>
              <a:xfrm>
                <a:off x="1774825" y="1066801"/>
                <a:ext cx="8642350" cy="5472113"/>
              </a:xfrm>
            </p:spPr>
            <p:txBody>
              <a:bodyPr/>
              <a:lstStyle/>
              <a:p>
                <a:pPr marL="0" indent="0">
                  <a:buNone/>
                  <a:defRPr/>
                </a:pPr>
                <a:r>
                  <a:rPr lang="ko-KR" altLang="en-US" sz="2000" b="0" dirty="0">
                    <a:solidFill>
                      <a:schemeClr val="tx1"/>
                    </a:solidFill>
                  </a:rPr>
                  <a:t>회귀식의 설명력에 대한 검정을 한 후</a:t>
                </a:r>
                <a:r>
                  <a:rPr lang="en-US" altLang="ko-KR" sz="2000" b="0" dirty="0">
                    <a:solidFill>
                      <a:schemeClr val="tx1"/>
                    </a:solidFill>
                  </a:rPr>
                  <a:t>,</a:t>
                </a:r>
                <a:br>
                  <a:rPr lang="en-US" altLang="ko-KR" sz="2000" b="0" dirty="0">
                    <a:solidFill>
                      <a:schemeClr val="tx1"/>
                    </a:solidFill>
                  </a:rPr>
                </a:br>
                <a:r>
                  <a:rPr lang="ko-KR" altLang="en-US" sz="2000" b="0" dirty="0">
                    <a:solidFill>
                      <a:schemeClr val="tx1"/>
                    </a:solidFill>
                  </a:rPr>
                  <a:t>표본을 설명하는 회귀식이 유의한지를 확인하는 과정이 필요</a:t>
                </a:r>
                <a:endParaRPr lang="en-US" altLang="ko-KR" sz="2000" b="0" dirty="0">
                  <a:solidFill>
                    <a:schemeClr val="tx1"/>
                  </a:solidFill>
                </a:endParaRPr>
              </a:p>
              <a:p>
                <a:pPr>
                  <a:defRPr/>
                </a:pPr>
                <a:endParaRPr lang="en-US" altLang="ko-KR" dirty="0"/>
              </a:p>
              <a:p>
                <a:pPr>
                  <a:defRPr/>
                </a:pPr>
                <a:r>
                  <a:rPr lang="ko-KR" altLang="en-US" dirty="0" err="1"/>
                  <a:t>회귀식의</a:t>
                </a:r>
                <a:r>
                  <a:rPr lang="ko-KR" altLang="en-US" dirty="0"/>
                  <a:t> 유의성 검정</a:t>
                </a:r>
                <a:endParaRPr lang="en-US" altLang="ko-KR" dirty="0"/>
              </a:p>
              <a:p>
                <a:pPr marL="0" indent="0">
                  <a:buNone/>
                  <a:defRPr/>
                </a:pPr>
                <a:r>
                  <a:rPr lang="en-US" altLang="ko-KR" dirty="0"/>
                  <a:t>   </a:t>
                </a:r>
                <a:r>
                  <a:rPr lang="ko-KR" altLang="en-US" sz="2000" b="0" dirty="0" err="1">
                    <a:solidFill>
                      <a:schemeClr val="tx1"/>
                    </a:solidFill>
                  </a:rPr>
                  <a:t>단순회기분석에서</a:t>
                </a:r>
                <a:r>
                  <a:rPr lang="ko-KR" altLang="en-US" sz="2000" b="0" dirty="0">
                    <a:solidFill>
                      <a:schemeClr val="tx1"/>
                    </a:solidFill>
                  </a:rPr>
                  <a:t> </a:t>
                </a:r>
                <a:r>
                  <a:rPr lang="ko-KR" altLang="en-US" sz="2000" b="0" dirty="0" err="1">
                    <a:solidFill>
                      <a:schemeClr val="tx1"/>
                    </a:solidFill>
                  </a:rPr>
                  <a:t>회귀식</a:t>
                </a:r>
                <a:r>
                  <a:rPr lang="ko-KR" altLang="en-US" sz="2000" b="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ko-KR" altLang="en-US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2000" b="0">
                            <a:solidFill>
                              <a:schemeClr val="tx1"/>
                            </a:solidFill>
                            <a:latin typeface="Cambria Math"/>
                          </a:rPr>
                          <m:t>𝒀</m:t>
                        </m:r>
                        <m:r>
                          <a:rPr lang="en-US" altLang="ko-KR" sz="2000" b="0">
                            <a:solidFill>
                              <a:schemeClr val="tx1"/>
                            </a:solidFill>
                            <a:latin typeface="Cambria Math"/>
                          </a:rPr>
                          <m:t> </m:t>
                        </m:r>
                      </m:e>
                    </m:acc>
                    <m:r>
                      <a:rPr lang="en-US" altLang="ko-KR" sz="2000" b="0">
                        <a:solidFill>
                          <a:schemeClr val="tx1"/>
                        </a:solidFill>
                        <a:latin typeface="Cambria Math"/>
                      </a:rPr>
                      <m:t>=</m:t>
                    </m:r>
                    <m:r>
                      <a:rPr lang="en-US" altLang="ko-KR" sz="2000" b="0">
                        <a:solidFill>
                          <a:schemeClr val="tx1"/>
                        </a:solidFill>
                        <a:latin typeface="Cambria Math"/>
                      </a:rPr>
                      <m:t>𝟔𝟐</m:t>
                    </m:r>
                    <m:r>
                      <a:rPr lang="en-US" altLang="ko-KR" sz="2000" b="0">
                        <a:solidFill>
                          <a:schemeClr val="tx1"/>
                        </a:solidFill>
                        <a:latin typeface="Cambria Math"/>
                      </a:rPr>
                      <m:t>.</m:t>
                    </m:r>
                    <m:r>
                      <a:rPr lang="en-US" altLang="ko-KR" sz="2000">
                        <a:solidFill>
                          <a:schemeClr val="tx1"/>
                        </a:solidFill>
                        <a:latin typeface="Cambria Math"/>
                      </a:rPr>
                      <m:t>𝟗𝟐𝟗</m:t>
                    </m:r>
                    <m:r>
                      <a:rPr lang="en-US" altLang="ko-KR" sz="2000" b="0">
                        <a:solidFill>
                          <a:schemeClr val="tx1"/>
                        </a:solidFill>
                        <a:latin typeface="Cambria Math"/>
                      </a:rPr>
                      <m:t>+</m:t>
                    </m:r>
                    <m:r>
                      <a:rPr lang="en-US" altLang="ko-KR" sz="2000" b="0">
                        <a:solidFill>
                          <a:schemeClr val="tx1"/>
                        </a:solidFill>
                        <a:latin typeface="Cambria Math"/>
                      </a:rPr>
                      <m:t>𝟐</m:t>
                    </m:r>
                    <m:r>
                      <a:rPr lang="en-US" altLang="ko-KR" sz="2000" b="0">
                        <a:solidFill>
                          <a:schemeClr val="tx1"/>
                        </a:solidFill>
                        <a:latin typeface="Cambria Math"/>
                      </a:rPr>
                      <m:t>.</m:t>
                    </m:r>
                    <m:r>
                      <a:rPr lang="en-US" altLang="ko-KR" sz="2000" b="0">
                        <a:solidFill>
                          <a:schemeClr val="tx1"/>
                        </a:solidFill>
                        <a:latin typeface="Cambria Math"/>
                      </a:rPr>
                      <m:t>𝟏𝟖𝟔</m:t>
                    </m:r>
                    <m:sSub>
                      <m:sSubPr>
                        <m:ctrlPr>
                          <a:rPr lang="en-US" altLang="ko-KR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0">
                            <a:solidFill>
                              <a:schemeClr val="tx1"/>
                            </a:solidFill>
                            <a:latin typeface="Cambria Math"/>
                          </a:rPr>
                          <m:t>𝑿</m:t>
                        </m:r>
                      </m:e>
                      <m:sub>
                        <m:r>
                          <a:rPr lang="en-US" altLang="ko-KR" sz="2000" b="0">
                            <a:solidFill>
                              <a:schemeClr val="tx1"/>
                            </a:solidFill>
                            <a:latin typeface="Cambria Math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ko-KR" altLang="en-US" sz="2000" b="0" dirty="0">
                    <a:solidFill>
                      <a:schemeClr val="tx1"/>
                    </a:solidFill>
                  </a:rPr>
                  <a:t>에 대하여</a:t>
                </a:r>
                <a:endParaRPr lang="en-US" altLang="ko-KR" sz="2000" b="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  <a:defRPr/>
                </a:pPr>
                <a14:m>
                  <m:oMath xmlns:m="http://schemas.openxmlformats.org/officeDocument/2006/math">
                    <m:r>
                      <a:rPr lang="en-US" altLang="ko-KR" sz="2000" b="0" i="1" dirty="0">
                        <a:solidFill>
                          <a:schemeClr val="tx1"/>
                        </a:solidFill>
                        <a:latin typeface="Cambria Math"/>
                      </a:rPr>
                      <m:t>      </m:t>
                    </m:r>
                    <m:r>
                      <a:rPr lang="en-US" altLang="ko-KR" sz="2000" b="0" i="1" dirty="0">
                        <a:solidFill>
                          <a:schemeClr val="tx1"/>
                        </a:solidFill>
                        <a:latin typeface="Cambria Math"/>
                      </a:rPr>
                      <m:t>𝐹</m:t>
                    </m:r>
                  </m:oMath>
                </a14:m>
                <a:r>
                  <a:rPr lang="ko-KR" altLang="en-US" sz="2000" b="0" dirty="0">
                    <a:solidFill>
                      <a:schemeClr val="tx1"/>
                    </a:solidFill>
                  </a:rPr>
                  <a:t>검정을 통해 </a:t>
                </a:r>
                <a:r>
                  <a:rPr lang="ko-KR" altLang="en-US" sz="2000" b="0" dirty="0" err="1">
                    <a:solidFill>
                      <a:schemeClr val="tx1"/>
                    </a:solidFill>
                  </a:rPr>
                  <a:t>회귀식의</a:t>
                </a:r>
                <a:r>
                  <a:rPr lang="ko-KR" altLang="en-US" sz="2000" b="0" dirty="0">
                    <a:solidFill>
                      <a:schemeClr val="tx1"/>
                    </a:solidFill>
                  </a:rPr>
                  <a:t> 유의성을 검정</a:t>
                </a:r>
                <a:endParaRPr lang="en-US" altLang="ko-KR" sz="2000" b="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  <a:defRPr/>
                </a:pPr>
                <a:endParaRPr lang="en-US" altLang="ko-KR" sz="2000" b="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  <a:defRPr/>
                </a:pPr>
                <a:r>
                  <a:rPr lang="en-US" altLang="ko-KR" sz="2000" b="0" dirty="0">
                    <a:solidFill>
                      <a:schemeClr val="tx1"/>
                    </a:solidFill>
                  </a:rPr>
                  <a:t>   </a:t>
                </a:r>
                <a:r>
                  <a:rPr lang="ko-KR" altLang="en-US" sz="2000" b="0" dirty="0">
                    <a:solidFill>
                      <a:schemeClr val="tx1"/>
                    </a:solidFill>
                  </a:rPr>
                  <a:t>회귀와 </a:t>
                </a:r>
                <a:r>
                  <a:rPr lang="ko-KR" altLang="en-US" sz="2000" b="0" dirty="0" err="1">
                    <a:solidFill>
                      <a:schemeClr val="tx1"/>
                    </a:solidFill>
                  </a:rPr>
                  <a:t>잔차에</a:t>
                </a:r>
                <a:r>
                  <a:rPr lang="ko-KR" altLang="en-US" sz="2000" b="0" dirty="0">
                    <a:solidFill>
                      <a:schemeClr val="tx1"/>
                    </a:solidFill>
                  </a:rPr>
                  <a:t> 대한 분산비율 </a:t>
                </a:r>
                <a:r>
                  <a:rPr lang="en-US" altLang="ko-KR" sz="2000" b="0" i="1" dirty="0">
                    <a:solidFill>
                      <a:schemeClr val="tx1"/>
                    </a:solidFill>
                    <a:latin typeface="Cambria Math"/>
                  </a:rPr>
                  <a:t>F </a:t>
                </a:r>
                <a:r>
                  <a:rPr lang="ko-KR" altLang="en-US" sz="2000" b="0" dirty="0">
                    <a:solidFill>
                      <a:schemeClr val="tx1"/>
                    </a:solidFill>
                  </a:rPr>
                  <a:t>값을 계산해서</a:t>
                </a:r>
                <a:r>
                  <a:rPr lang="en-US" altLang="ko-KR" sz="2000" b="0" dirty="0">
                    <a:solidFill>
                      <a:schemeClr val="tx1"/>
                    </a:solidFill>
                  </a:rPr>
                  <a:t/>
                </a:r>
                <a:br>
                  <a:rPr lang="en-US" altLang="ko-KR" sz="2000" b="0" dirty="0">
                    <a:solidFill>
                      <a:schemeClr val="tx1"/>
                    </a:solidFill>
                  </a:rPr>
                </a:br>
                <a:r>
                  <a:rPr lang="en-US" altLang="ko-KR" sz="2000" b="0" dirty="0">
                    <a:solidFill>
                      <a:schemeClr val="tx1"/>
                    </a:solidFill>
                  </a:rPr>
                  <a:t>  </a:t>
                </a:r>
                <a:r>
                  <a:rPr lang="en-US" altLang="ko-KR" sz="2000" b="0" i="1" dirty="0">
                    <a:solidFill>
                      <a:schemeClr val="tx1"/>
                    </a:solidFill>
                    <a:latin typeface="Cambria Math"/>
                  </a:rPr>
                  <a:t> F </a:t>
                </a:r>
                <a:r>
                  <a:rPr lang="ko-KR" altLang="en-US" sz="2000" b="0" dirty="0">
                    <a:solidFill>
                      <a:schemeClr val="tx1"/>
                    </a:solidFill>
                  </a:rPr>
                  <a:t>분포표의 값보다 더 크면 </a:t>
                </a:r>
                <a:r>
                  <a:rPr lang="ko-KR" altLang="en-US" sz="2000" b="0" dirty="0" err="1">
                    <a:solidFill>
                      <a:schemeClr val="tx1"/>
                    </a:solidFill>
                  </a:rPr>
                  <a:t>귀무가설을</a:t>
                </a:r>
                <a:r>
                  <a:rPr lang="ko-KR" altLang="en-US" sz="2000" b="0" dirty="0">
                    <a:solidFill>
                      <a:schemeClr val="tx1"/>
                    </a:solidFill>
                  </a:rPr>
                  <a:t> 기각하고 대립가설을 채택</a:t>
                </a:r>
                <a:endParaRPr lang="en-US" altLang="ko-KR" sz="2000" b="0" dirty="0">
                  <a:solidFill>
                    <a:schemeClr val="tx1"/>
                  </a:solidFill>
                </a:endParaRPr>
              </a:p>
              <a:p>
                <a:pPr>
                  <a:defRPr/>
                </a:pPr>
                <a:endParaRPr lang="en-US" altLang="ko-KR" sz="1050" dirty="0"/>
              </a:p>
              <a:p>
                <a:pPr>
                  <a:defRPr/>
                </a:pPr>
                <a:endParaRPr lang="en-US" altLang="ko-KR" dirty="0"/>
              </a:p>
              <a:p>
                <a:pPr marL="0" indent="0">
                  <a:buNone/>
                  <a:defRPr/>
                </a:pPr>
                <a:endParaRPr lang="en-US" altLang="ko-KR" sz="1800" b="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  <a:defRPr/>
                </a:pPr>
                <a:endParaRPr lang="en-US" altLang="ko-KR" sz="18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내용 개체 틀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74825" y="1066801"/>
                <a:ext cx="8642350" cy="5472113"/>
              </a:xfrm>
              <a:blipFill>
                <a:blip r:embed="rId2"/>
                <a:stretch>
                  <a:fillRect l="-77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유의성 검정과 회귀계수의 신뢰구간</a:t>
            </a:r>
          </a:p>
        </p:txBody>
      </p:sp>
      <p:pic>
        <p:nvPicPr>
          <p:cNvPr id="35843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2289" y="1341438"/>
            <a:ext cx="8624887" cy="2247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유의성 검정 </a:t>
            </a:r>
            <a:r>
              <a:rPr lang="en-US" altLang="ko-KR">
                <a:solidFill>
                  <a:srgbClr val="C00000"/>
                </a:solidFill>
              </a:rPr>
              <a:t>(</a:t>
            </a:r>
            <a:r>
              <a:rPr lang="ko-KR" altLang="en-US">
                <a:solidFill>
                  <a:srgbClr val="C00000"/>
                </a:solidFill>
              </a:rPr>
              <a:t>예제 풀이</a:t>
            </a:r>
            <a:r>
              <a:rPr lang="en-US" altLang="ko-KR">
                <a:solidFill>
                  <a:srgbClr val="C00000"/>
                </a:solidFill>
              </a:rPr>
              <a:t>_</a:t>
            </a:r>
            <a:r>
              <a:rPr lang="ko-KR" altLang="en-US">
                <a:solidFill>
                  <a:srgbClr val="C00000"/>
                </a:solidFill>
              </a:rPr>
              <a:t>회귀식</a:t>
            </a:r>
            <a:r>
              <a:rPr lang="en-US" altLang="ko-KR">
                <a:solidFill>
                  <a:srgbClr val="C00000"/>
                </a:solidFill>
              </a:rPr>
              <a:t>)</a:t>
            </a:r>
            <a:endParaRPr lang="ko-KR" altLang="en-US">
              <a:solidFill>
                <a:srgbClr val="C00000"/>
              </a:solidFill>
            </a:endParaRPr>
          </a:p>
        </p:txBody>
      </p:sp>
      <p:pic>
        <p:nvPicPr>
          <p:cNvPr id="36867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4826" y="1268413"/>
            <a:ext cx="8640763" cy="316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유의성 검정 </a:t>
            </a:r>
            <a:r>
              <a:rPr lang="en-US" altLang="ko-KR">
                <a:solidFill>
                  <a:srgbClr val="C00000"/>
                </a:solidFill>
              </a:rPr>
              <a:t>(</a:t>
            </a:r>
            <a:r>
              <a:rPr lang="ko-KR" altLang="en-US">
                <a:solidFill>
                  <a:srgbClr val="C00000"/>
                </a:solidFill>
              </a:rPr>
              <a:t>예제 풀이</a:t>
            </a:r>
            <a:r>
              <a:rPr lang="en-US" altLang="ko-KR">
                <a:solidFill>
                  <a:srgbClr val="C00000"/>
                </a:solidFill>
              </a:rPr>
              <a:t>)</a:t>
            </a:r>
            <a:endParaRPr lang="ko-KR" altLang="en-US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직사각형 4"/>
              <p:cNvSpPr/>
              <p:nvPr/>
            </p:nvSpPr>
            <p:spPr>
              <a:xfrm>
                <a:off x="1775520" y="1268760"/>
                <a:ext cx="8214108" cy="4686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ko-KR" altLang="en-US" sz="2000" i="1" dirty="0">
                          <a:latin typeface="Cambria Math"/>
                          <a:ea typeface="+mn-ea"/>
                        </a:rPr>
                        <m:t>회귀식에</m:t>
                      </m:r>
                      <m:r>
                        <a:rPr lang="en-US" altLang="ko-KR" sz="2000" i="1" dirty="0">
                          <a:latin typeface="Cambria Math"/>
                          <a:ea typeface="+mn-ea"/>
                        </a:rPr>
                        <m:t> </m:t>
                      </m:r>
                      <m:r>
                        <a:rPr lang="ko-KR" altLang="en-US" sz="2000" i="1" dirty="0">
                          <a:latin typeface="Cambria Math"/>
                          <a:ea typeface="+mn-ea"/>
                        </a:rPr>
                        <m:t>대한</m:t>
                      </m:r>
                      <m:r>
                        <a:rPr lang="en-US" altLang="ko-KR" sz="2000" i="1" dirty="0">
                          <a:latin typeface="Cambria Math"/>
                          <a:ea typeface="+mn-ea"/>
                        </a:rPr>
                        <m:t> </m:t>
                      </m:r>
                      <m:r>
                        <a:rPr lang="ko-KR" altLang="en-US" sz="2000" i="1" dirty="0">
                          <a:latin typeface="Cambria Math"/>
                          <a:ea typeface="+mn-ea"/>
                        </a:rPr>
                        <m:t>유의성을</m:t>
                      </m:r>
                      <m:r>
                        <a:rPr lang="en-US" altLang="ko-KR" sz="2000" i="1" dirty="0">
                          <a:latin typeface="Cambria Math"/>
                          <a:ea typeface="+mn-ea"/>
                        </a:rPr>
                        <m:t> </m:t>
                      </m:r>
                      <m:r>
                        <a:rPr lang="ko-KR" altLang="en-US" sz="2000" i="1" dirty="0">
                          <a:latin typeface="Cambria Math"/>
                          <a:ea typeface="+mn-ea"/>
                        </a:rPr>
                        <m:t>검정하기</m:t>
                      </m:r>
                      <m:r>
                        <a:rPr lang="en-US" altLang="ko-KR" sz="2000" i="1" dirty="0">
                          <a:latin typeface="Cambria Math"/>
                          <a:ea typeface="+mn-ea"/>
                        </a:rPr>
                        <m:t> </m:t>
                      </m:r>
                      <m:r>
                        <a:rPr lang="ko-KR" altLang="en-US" sz="2000" i="1" dirty="0">
                          <a:latin typeface="Cambria Math"/>
                          <a:ea typeface="+mn-ea"/>
                        </a:rPr>
                        <m:t>위해</m:t>
                      </m:r>
                      <m:r>
                        <a:rPr lang="en-US" altLang="ko-KR" sz="2000" i="1" dirty="0">
                          <a:latin typeface="Cambria Math"/>
                          <a:ea typeface="+mn-ea"/>
                        </a:rPr>
                        <m:t> </m:t>
                      </m:r>
                      <m:r>
                        <a:rPr lang="ko-KR" altLang="en-US" sz="2000" i="1" dirty="0">
                          <a:latin typeface="Cambria Math"/>
                          <a:ea typeface="+mn-ea"/>
                        </a:rPr>
                        <m:t>회귀식에</m:t>
                      </m:r>
                      <m:r>
                        <a:rPr lang="en-US" altLang="ko-KR" sz="2000" i="1" dirty="0">
                          <a:latin typeface="Cambria Math"/>
                          <a:ea typeface="+mn-ea"/>
                        </a:rPr>
                        <m:t> </m:t>
                      </m:r>
                      <m:r>
                        <a:rPr lang="ko-KR" altLang="en-US" sz="2000" i="1" dirty="0">
                          <a:latin typeface="Cambria Math"/>
                          <a:ea typeface="+mn-ea"/>
                        </a:rPr>
                        <m:t>대한</m:t>
                      </m:r>
                      <m:r>
                        <a:rPr lang="en-US" altLang="ko-KR" sz="2000" i="1" dirty="0">
                          <a:latin typeface="Cambria Math"/>
                          <a:ea typeface="+mn-ea"/>
                        </a:rPr>
                        <m:t> </m:t>
                      </m:r>
                      <m:r>
                        <a:rPr lang="ko-KR" altLang="en-US" sz="2000" i="1" dirty="0">
                          <a:latin typeface="Cambria Math"/>
                          <a:ea typeface="+mn-ea"/>
                        </a:rPr>
                        <m:t>가설을</m:t>
                      </m:r>
                      <m:r>
                        <a:rPr lang="en-US" altLang="ko-KR" sz="2000" i="1" dirty="0">
                          <a:latin typeface="Cambria Math"/>
                          <a:ea typeface="+mn-ea"/>
                        </a:rPr>
                        <m:t> </m:t>
                      </m:r>
                      <m:r>
                        <a:rPr lang="ko-KR" altLang="en-US" sz="2000" i="1" dirty="0">
                          <a:latin typeface="Cambria Math"/>
                          <a:ea typeface="+mn-ea"/>
                        </a:rPr>
                        <m:t>수립니다</m:t>
                      </m:r>
                      <m:r>
                        <a:rPr lang="en-US" altLang="ko-KR" sz="2000" i="1" dirty="0">
                          <a:latin typeface="Cambria Math"/>
                          <a:ea typeface="+mn-ea"/>
                        </a:rPr>
                        <m:t>.</m:t>
                      </m:r>
                    </m:oMath>
                  </m:oMathPara>
                </a14:m>
                <a:endParaRPr lang="ko-KR" altLang="en-US" sz="2000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5" name="직사각형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5520" y="1268760"/>
                <a:ext cx="8214108" cy="46865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직사각형 5"/>
              <p:cNvSpPr/>
              <p:nvPr/>
            </p:nvSpPr>
            <p:spPr>
              <a:xfrm>
                <a:off x="2351585" y="1988841"/>
                <a:ext cx="3154261" cy="72513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  <a:ea typeface="+mn-ea"/>
                          </a:rPr>
                          <m:t>𝐻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  <a:ea typeface="+mn-ea"/>
                          </a:rPr>
                          <m:t>0</m:t>
                        </m:r>
                      </m:sub>
                    </m:sSub>
                    <m:r>
                      <a:rPr lang="en-US" altLang="ko-KR" b="0" i="1" smtClean="0">
                        <a:latin typeface="Cambria Math"/>
                        <a:ea typeface="+mn-ea"/>
                      </a:rPr>
                      <m:t> </m:t>
                    </m:r>
                  </m:oMath>
                </a14:m>
                <a:r>
                  <a:rPr lang="en-US" altLang="ko-KR" dirty="0">
                    <a:latin typeface="+mn-ea"/>
                    <a:ea typeface="+mn-ea"/>
                  </a:rPr>
                  <a:t>: </a:t>
                </a:r>
                <a:r>
                  <a:rPr lang="ko-KR" altLang="en-US" dirty="0">
                    <a:latin typeface="+mn-ea"/>
                    <a:ea typeface="+mn-ea"/>
                  </a:rPr>
                  <a:t>회귀식이 유의하지 않다</a:t>
                </a:r>
                <a:r>
                  <a:rPr lang="en-US" altLang="ko-KR" dirty="0">
                    <a:latin typeface="+mn-ea"/>
                    <a:ea typeface="+mn-ea"/>
                  </a:rPr>
                  <a:t>.</a:t>
                </a:r>
              </a:p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</a:rPr>
                          <m:t>𝐻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ko-KR" altLang="en-US" dirty="0">
                    <a:latin typeface="+mn-ea"/>
                  </a:rPr>
                  <a:t> </a:t>
                </a:r>
                <a:r>
                  <a:rPr lang="en-US" altLang="ko-KR" dirty="0">
                    <a:latin typeface="+mn-ea"/>
                  </a:rPr>
                  <a:t>: </a:t>
                </a:r>
                <a:r>
                  <a:rPr lang="ko-KR" altLang="en-US" dirty="0">
                    <a:latin typeface="+mn-ea"/>
                    <a:ea typeface="+mn-ea"/>
                  </a:rPr>
                  <a:t>회귀식이 유의하다</a:t>
                </a:r>
                <a:r>
                  <a:rPr lang="en-US" altLang="ko-KR" dirty="0">
                    <a:latin typeface="+mn-ea"/>
                    <a:ea typeface="+mn-ea"/>
                  </a:rPr>
                  <a:t>. </a:t>
                </a:r>
                <a:endParaRPr lang="ko-KR" altLang="en-US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6" name="직사각형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1585" y="1988841"/>
                <a:ext cx="3154261" cy="725135"/>
              </a:xfrm>
              <a:prstGeom prst="rect">
                <a:avLst/>
              </a:prstGeom>
              <a:blipFill>
                <a:blip r:embed="rId3"/>
                <a:stretch>
                  <a:fillRect t="-840" r="-774" b="-1260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직사각형 6"/>
              <p:cNvSpPr/>
              <p:nvPr/>
            </p:nvSpPr>
            <p:spPr>
              <a:xfrm>
                <a:off x="1775520" y="3173760"/>
                <a:ext cx="8089074" cy="12073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ko-KR" altLang="en-US" sz="2000" i="1" dirty="0">
                        <a:latin typeface="Cambria Math"/>
                        <a:ea typeface="+mn-ea"/>
                      </a:rPr>
                      <m:t>분산비율이</m:t>
                    </m:r>
                    <m:r>
                      <a:rPr lang="en-US" altLang="ko-KR" sz="2000" i="1" dirty="0">
                        <a:latin typeface="Cambria Math"/>
                        <a:ea typeface="+mn-ea"/>
                      </a:rPr>
                      <m:t> </m:t>
                    </m:r>
                    <m:r>
                      <a:rPr lang="en-US" altLang="ko-KR" sz="2000" i="1" dirty="0">
                        <a:latin typeface="Cambria Math"/>
                        <a:ea typeface="+mn-ea"/>
                      </a:rPr>
                      <m:t>𝐹</m:t>
                    </m:r>
                    <m:r>
                      <a:rPr lang="en-US" altLang="ko-KR" sz="2000" i="1" dirty="0">
                        <a:latin typeface="Cambria Math"/>
                        <a:ea typeface="+mn-ea"/>
                      </a:rPr>
                      <m:t>=48.438</m:t>
                    </m:r>
                    <m:r>
                      <a:rPr lang="ko-KR" altLang="en-US" sz="2000" i="1" dirty="0">
                        <a:latin typeface="Cambria Math"/>
                        <a:ea typeface="+mn-ea"/>
                      </a:rPr>
                      <m:t>이고</m:t>
                    </m:r>
                    <m:r>
                      <a:rPr lang="en-US" altLang="ko-KR" sz="2000" i="1" dirty="0">
                        <a:latin typeface="Cambria Math"/>
                        <a:ea typeface="+mn-ea"/>
                      </a:rPr>
                      <m:t>,  </m:t>
                    </m:r>
                    <m:r>
                      <a:rPr lang="en-US" altLang="ko-KR" sz="2000" i="1" dirty="0">
                        <a:latin typeface="Cambria Math"/>
                        <a:ea typeface="+mn-ea"/>
                      </a:rPr>
                      <m:t>𝐹</m:t>
                    </m:r>
                    <m:r>
                      <a:rPr lang="ko-KR" altLang="en-US" sz="2000" i="1" dirty="0">
                        <a:latin typeface="Cambria Math"/>
                        <a:ea typeface="+mn-ea"/>
                      </a:rPr>
                      <m:t>분포표에서</m:t>
                    </m:r>
                  </m:oMath>
                </a14:m>
                <a:r>
                  <a:rPr lang="en-US" altLang="ko-KR" sz="2000" dirty="0">
                    <a:ea typeface="+mn-ea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 dirty="0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ko-KR" sz="2000" i="1" dirty="0">
                            <a:latin typeface="Cambria Math"/>
                            <a:ea typeface="+mn-ea"/>
                          </a:rPr>
                          <m:t>𝐹</m:t>
                        </m:r>
                      </m:e>
                      <m:sub>
                        <m:r>
                          <a:rPr lang="en-US" altLang="ko-KR" sz="2000" i="1" dirty="0">
                            <a:latin typeface="Cambria Math"/>
                            <a:ea typeface="+mn-ea"/>
                          </a:rPr>
                          <m:t>(1.13)</m:t>
                        </m:r>
                      </m:sub>
                    </m:sSub>
                    <m:r>
                      <a:rPr lang="en-US" altLang="ko-KR" sz="2000" i="1" dirty="0">
                        <a:latin typeface="Cambria Math"/>
                        <a:ea typeface="+mn-ea"/>
                      </a:rPr>
                      <m:t>=4.67</m:t>
                    </m:r>
                  </m:oMath>
                </a14:m>
                <a:endParaRPr lang="en-US" altLang="ko-KR" sz="2000" dirty="0">
                  <a:latin typeface="+mn-ea"/>
                  <a:ea typeface="+mn-ea"/>
                </a:endParaRPr>
              </a:p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US" altLang="ko-KR" sz="2000" i="1" dirty="0">
                        <a:latin typeface="Cambria Math"/>
                        <a:ea typeface="+mn-ea"/>
                      </a:rPr>
                      <m:t>𝐹</m:t>
                    </m:r>
                  </m:oMath>
                </a14:m>
                <a:r>
                  <a:rPr lang="ko-KR" altLang="en-US" sz="2000" dirty="0">
                    <a:latin typeface="+mn-ea"/>
                    <a:ea typeface="+mn-ea"/>
                  </a:rPr>
                  <a:t>값이 </a:t>
                </a:r>
                <a:r>
                  <a:rPr lang="ko-KR" altLang="en-US" sz="2000" dirty="0" err="1">
                    <a:latin typeface="+mn-ea"/>
                    <a:ea typeface="+mn-ea"/>
                  </a:rPr>
                  <a:t>임계치보다</a:t>
                </a:r>
                <a:r>
                  <a:rPr lang="ko-KR" altLang="en-US" sz="2000" dirty="0">
                    <a:latin typeface="+mn-ea"/>
                    <a:ea typeface="+mn-ea"/>
                  </a:rPr>
                  <a:t> 크므로 </a:t>
                </a:r>
                <a:r>
                  <a:rPr lang="ko-KR" altLang="en-US" sz="2000" dirty="0" err="1">
                    <a:latin typeface="+mn-ea"/>
                    <a:ea typeface="+mn-ea"/>
                  </a:rPr>
                  <a:t>귀무가설을</a:t>
                </a:r>
                <a:r>
                  <a:rPr lang="ko-KR" altLang="en-US" sz="2000" dirty="0">
                    <a:latin typeface="+mn-ea"/>
                    <a:ea typeface="+mn-ea"/>
                  </a:rPr>
                  <a:t> 기각하고 대립가설을 채택한다</a:t>
                </a:r>
                <a:r>
                  <a:rPr lang="en-US" altLang="ko-KR" sz="2000" dirty="0">
                    <a:latin typeface="+mn-ea"/>
                    <a:ea typeface="+mn-ea"/>
                  </a:rPr>
                  <a:t>.</a:t>
                </a:r>
              </a:p>
              <a:p>
                <a:pPr>
                  <a:lnSpc>
                    <a:spcPct val="120000"/>
                  </a:lnSpc>
                </a:pPr>
                <a:r>
                  <a:rPr lang="ko-KR" altLang="en-US" sz="2000" dirty="0">
                    <a:latin typeface="+mn-ea"/>
                    <a:ea typeface="+mn-ea"/>
                  </a:rPr>
                  <a:t>따라서 </a:t>
                </a:r>
                <a:r>
                  <a:rPr lang="ko-KR" altLang="en-US" sz="2000" dirty="0" err="1">
                    <a:latin typeface="+mn-ea"/>
                    <a:ea typeface="+mn-ea"/>
                  </a:rPr>
                  <a:t>회귀식은</a:t>
                </a:r>
                <a:r>
                  <a:rPr lang="ko-KR" altLang="en-US" sz="2000" dirty="0">
                    <a:latin typeface="+mn-ea"/>
                    <a:ea typeface="+mn-ea"/>
                  </a:rPr>
                  <a:t> 유의</a:t>
                </a:r>
              </a:p>
            </p:txBody>
          </p:sp>
        </mc:Choice>
        <mc:Fallback xmlns="">
          <p:sp>
            <p:nvSpPr>
              <p:cNvPr id="7" name="직사각형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5520" y="3173760"/>
                <a:ext cx="8089074" cy="1207318"/>
              </a:xfrm>
              <a:prstGeom prst="rect">
                <a:avLst/>
              </a:prstGeom>
              <a:blipFill>
                <a:blip r:embed="rId4"/>
                <a:stretch>
                  <a:fillRect l="-754" r="-452" b="-757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279650" y="1299989"/>
            <a:ext cx="5429692" cy="8359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latinLnBrk="1" hangingPunct="1">
              <a:lnSpc>
                <a:spcPct val="110000"/>
              </a:lnSpc>
              <a:spcAft>
                <a:spcPts val="300"/>
              </a:spcAft>
              <a:defRPr/>
            </a:pPr>
            <a:r>
              <a:rPr lang="en-US" altLang="ko-KR" sz="4800" b="1" spc="-150" dirty="0">
                <a:ea typeface="맑은 고딕" panose="020B0503020000020004" pitchFamily="50" charset="-127"/>
                <a:cs typeface="+mj-cs"/>
              </a:rPr>
              <a:t>01 </a:t>
            </a:r>
            <a:r>
              <a:rPr lang="ko-KR" altLang="en-US" sz="4800" b="1" spc="-150" dirty="0">
                <a:ea typeface="맑은 고딕" panose="020B0503020000020004" pitchFamily="50" charset="-127"/>
                <a:cs typeface="+mj-cs"/>
              </a:rPr>
              <a:t>회귀분석의 기본</a:t>
            </a:r>
            <a:endParaRPr lang="en-US" altLang="en-US" sz="4800" b="1" spc="-150" dirty="0"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216276" y="2349500"/>
            <a:ext cx="6911975" cy="36933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latinLnBrk="1" hangingPunct="1">
              <a:defRPr/>
            </a:pPr>
            <a:r>
              <a:rPr lang="en-US" altLang="ko-KR" b="1" dirty="0">
                <a:solidFill>
                  <a:srgbClr val="FF6600"/>
                </a:solidFill>
                <a:latin typeface="+mn-ea"/>
                <a:ea typeface="맑은 고딕" panose="020B0503020000020004" pitchFamily="50" charset="-127"/>
              </a:rPr>
              <a:t>:: Keywords </a:t>
            </a:r>
            <a:r>
              <a:rPr lang="ko-KR" altLang="en-US" b="1" dirty="0">
                <a:latin typeface="+mn-ea"/>
                <a:ea typeface="맑은 고딕" panose="020B0503020000020004" pitchFamily="50" charset="-127"/>
              </a:rPr>
              <a:t>독립변수 </a:t>
            </a:r>
            <a:r>
              <a:rPr lang="en-US" altLang="ko-KR" b="1" dirty="0">
                <a:latin typeface="+mn-ea"/>
                <a:ea typeface="맑은 고딕" panose="020B0503020000020004" pitchFamily="50" charset="-127"/>
              </a:rPr>
              <a:t>| </a:t>
            </a:r>
            <a:r>
              <a:rPr lang="ko-KR" altLang="en-US" b="1" dirty="0">
                <a:latin typeface="+mn-ea"/>
                <a:ea typeface="맑은 고딕" panose="020B0503020000020004" pitchFamily="50" charset="-127"/>
              </a:rPr>
              <a:t>종속변수 </a:t>
            </a:r>
            <a:r>
              <a:rPr lang="en-US" altLang="ko-KR" b="1" dirty="0">
                <a:latin typeface="+mn-ea"/>
                <a:ea typeface="맑은 고딕" panose="020B0503020000020004" pitchFamily="50" charset="-127"/>
              </a:rPr>
              <a:t>| </a:t>
            </a:r>
            <a:r>
              <a:rPr lang="ko-KR" altLang="en-US" b="1" dirty="0">
                <a:latin typeface="+mn-ea"/>
                <a:ea typeface="맑은 고딕" panose="020B0503020000020004" pitchFamily="50" charset="-127"/>
              </a:rPr>
              <a:t>회귀분석의 기본 가정</a:t>
            </a:r>
          </a:p>
        </p:txBody>
      </p:sp>
    </p:spTree>
    <p:extLst>
      <p:ext uri="{BB962C8B-B14F-4D97-AF65-F5344CB8AC3E}">
        <p14:creationId xmlns:p14="http://schemas.microsoft.com/office/powerpoint/2010/main" val="24600860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유의성 검정과 회귀계수의 신뢰구간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내용 개체 틀 1"/>
              <p:cNvSpPr txBox="1">
                <a:spLocks/>
              </p:cNvSpPr>
              <p:nvPr/>
            </p:nvSpPr>
            <p:spPr bwMode="auto">
              <a:xfrm>
                <a:off x="1774825" y="1066801"/>
                <a:ext cx="8642350" cy="6340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266700" indent="-266700" algn="l" rtl="0" eaLnBrk="0" fontAlgn="base" latinLnBrk="1" hangingPunct="0">
                  <a:lnSpc>
                    <a:spcPct val="150000"/>
                  </a:lnSpc>
                  <a:spcBef>
                    <a:spcPts val="0"/>
                  </a:spcBef>
                  <a:spcAft>
                    <a:spcPct val="0"/>
                  </a:spcAft>
                  <a:buClr>
                    <a:srgbClr val="FF6600"/>
                  </a:buClr>
                  <a:buFont typeface="Wingdings" pitchFamily="2" charset="2"/>
                  <a:buChar char="n"/>
                  <a:defRPr sz="2200" b="1" kern="1200">
                    <a:solidFill>
                      <a:schemeClr val="accent6">
                        <a:lumMod val="75000"/>
                      </a:schemeClr>
                    </a:solidFill>
                    <a:latin typeface="+mn-ea"/>
                    <a:ea typeface="+mn-ea"/>
                    <a:cs typeface="+mn-cs"/>
                  </a:defRPr>
                </a:lvl1pPr>
                <a:lvl2pPr marL="447675" indent="-180975" algn="l" rtl="0" eaLnBrk="0" fontAlgn="base" latinLnBrk="1" hangingPunct="0">
                  <a:spcBef>
                    <a:spcPct val="20000"/>
                  </a:spcBef>
                  <a:spcAft>
                    <a:spcPts val="400"/>
                  </a:spcAft>
                  <a:buClr>
                    <a:srgbClr val="FF6600"/>
                  </a:buClr>
                  <a:buFont typeface="Wingdings" pitchFamily="2" charset="2"/>
                  <a:buChar char="§"/>
                  <a:defRPr sz="2000" b="1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2pPr>
                <a:lvl3pPr marL="628650" indent="-180975" algn="l" rtl="0" eaLnBrk="0" fontAlgn="base" latinLnBrk="1" hangingPunct="0">
                  <a:spcBef>
                    <a:spcPct val="20000"/>
                  </a:spcBef>
                  <a:spcAft>
                    <a:spcPts val="300"/>
                  </a:spcAft>
                  <a:buClr>
                    <a:srgbClr val="FF6600"/>
                  </a:buClr>
                  <a:buFont typeface="Arial" charset="0"/>
                  <a:buChar char="•"/>
                  <a:defRPr sz="1600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3pPr>
                <a:lvl4pPr marL="809625" indent="-180975" algn="l" rtl="0" eaLnBrk="0" fontAlgn="base" latinLnBrk="1" hangingPunct="0">
                  <a:spcBef>
                    <a:spcPct val="20000"/>
                  </a:spcBef>
                  <a:spcAft>
                    <a:spcPts val="300"/>
                  </a:spcAft>
                  <a:buClr>
                    <a:srgbClr val="FF6600"/>
                  </a:buClr>
                  <a:buSzPct val="96000"/>
                  <a:buFont typeface="Arial" charset="0"/>
                  <a:buChar char="–"/>
                  <a:defRPr sz="1400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4pPr>
                <a:lvl5pPr marL="990600" indent="-180975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18E"/>
                  </a:buClr>
                  <a:buFont typeface="Arial" charset="0"/>
                  <a:buChar char="»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r>
                  <a:rPr kumimoji="0" lang="ko-KR" altLang="en-US" dirty="0"/>
                  <a:t>회귀계수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ko-KR" altLang="en-US" i="1">
                            <a:latin typeface="Cambria Math"/>
                          </a:rPr>
                          <m:t>𝜷</m:t>
                        </m:r>
                      </m:e>
                      <m:sub>
                        <m:r>
                          <a:rPr kumimoji="0" lang="en-US" altLang="ko-KR" i="1">
                            <a:latin typeface="Cambria Math"/>
                          </a:rPr>
                          <m:t>𝟎</m:t>
                        </m:r>
                      </m:sub>
                    </m:sSub>
                    <m:r>
                      <a:rPr kumimoji="0" lang="en-US" altLang="ko-KR" i="1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kumimoji="0"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altLang="ko-KR" i="1">
                            <a:latin typeface="Cambria Math"/>
                          </a:rPr>
                          <m:t> </m:t>
                        </m:r>
                        <m:r>
                          <a:rPr kumimoji="0" lang="ko-KR" altLang="en-US" i="1">
                            <a:latin typeface="Cambria Math"/>
                          </a:rPr>
                          <m:t>𝜷</m:t>
                        </m:r>
                      </m:e>
                      <m:sub>
                        <m:r>
                          <a:rPr kumimoji="0" lang="en-US" altLang="ko-KR" i="1">
                            <a:latin typeface="Cambria Math"/>
                          </a:rPr>
                          <m:t>𝟏</m:t>
                        </m:r>
                      </m:sub>
                    </m:sSub>
                    <m:r>
                      <a:rPr kumimoji="0" lang="en-US" altLang="ko-KR" i="1">
                        <a:latin typeface="Cambria Math"/>
                      </a:rPr>
                      <m:t> </m:t>
                    </m:r>
                  </m:oMath>
                </a14:m>
                <a:r>
                  <a:rPr kumimoji="0" lang="ko-KR" altLang="en-US" dirty="0">
                    <a:latin typeface="+mj-lt"/>
                  </a:rPr>
                  <a:t>의</a:t>
                </a:r>
                <a:r>
                  <a:rPr kumimoji="0" lang="en-US" altLang="ko-KR" dirty="0">
                    <a:latin typeface="+mj-lt"/>
                  </a:rPr>
                  <a:t> </a:t>
                </a:r>
                <a:r>
                  <a:rPr kumimoji="0" lang="ko-KR" altLang="en-US" dirty="0">
                    <a:latin typeface="+mj-lt"/>
                  </a:rPr>
                  <a:t>유의성</a:t>
                </a:r>
                <a:endParaRPr kumimoji="0" lang="en-US" altLang="ko-KR" sz="18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내용 개체 틀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74825" y="1066801"/>
                <a:ext cx="8642350" cy="634008"/>
              </a:xfrm>
              <a:prstGeom prst="rect">
                <a:avLst/>
              </a:prstGeom>
              <a:blipFill>
                <a:blip r:embed="rId2"/>
                <a:stretch>
                  <a:fillRect l="-776" b="-2885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직사각형 11"/>
              <p:cNvSpPr/>
              <p:nvPr/>
            </p:nvSpPr>
            <p:spPr>
              <a:xfrm>
                <a:off x="1991545" y="1880226"/>
                <a:ext cx="5158528" cy="75687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kumimoji="0" lang="ko-KR" altLang="en-US" dirty="0" smtClean="0">
                        <a:latin typeface="Cambria Math"/>
                        <a:ea typeface="+mn-ea"/>
                      </a:rPr>
                      <m:t>표본에서</m:t>
                    </m:r>
                    <m:r>
                      <a:rPr kumimoji="0" lang="en-US" altLang="ko-KR" dirty="0">
                        <a:latin typeface="Cambria Math"/>
                        <a:ea typeface="+mn-ea"/>
                      </a:rPr>
                      <m:t> </m:t>
                    </m:r>
                    <m:r>
                      <a:rPr kumimoji="0" lang="ko-KR" altLang="en-US" dirty="0">
                        <a:latin typeface="Cambria Math"/>
                        <a:ea typeface="+mn-ea"/>
                      </a:rPr>
                      <m:t>도출한</m:t>
                    </m:r>
                    <m:r>
                      <a:rPr kumimoji="0" lang="en-US" altLang="ko-KR" dirty="0">
                        <a:latin typeface="Cambria Math"/>
                        <a:ea typeface="+mn-ea"/>
                      </a:rPr>
                      <m:t> </m:t>
                    </m:r>
                    <m:r>
                      <a:rPr kumimoji="0" lang="ko-KR" altLang="en-US" dirty="0">
                        <a:latin typeface="Cambria Math"/>
                        <a:ea typeface="+mn-ea"/>
                      </a:rPr>
                      <m:t>회귀식</m:t>
                    </m:r>
                    <m:acc>
                      <m:accPr>
                        <m:chr m:val="̂"/>
                        <m:ctrlPr>
                          <a:rPr kumimoji="0" lang="ko-KR" altLang="en-US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accPr>
                      <m:e>
                        <m:r>
                          <a:rPr kumimoji="0" lang="en-US" altLang="ko-KR">
                            <a:latin typeface="Cambria Math"/>
                            <a:ea typeface="+mn-ea"/>
                          </a:rPr>
                          <m:t>𝑌</m:t>
                        </m:r>
                      </m:e>
                    </m:acc>
                    <m:r>
                      <m:rPr>
                        <m:sty m:val="p"/>
                      </m:rPr>
                      <a:rPr kumimoji="0" lang="en-US" altLang="ko-KR">
                        <a:latin typeface="Cambria Math"/>
                        <a:ea typeface="+mn-ea"/>
                      </a:rPr>
                      <m:t>i</m:t>
                    </m:r>
                    <m:r>
                      <a:rPr kumimoji="0" lang="en-US" altLang="ko-KR">
                        <a:latin typeface="Cambria Math"/>
                        <a:ea typeface="+mn-ea"/>
                      </a:rPr>
                      <m:t>=</m:t>
                    </m:r>
                    <m:acc>
                      <m:accPr>
                        <m:chr m:val="̂"/>
                        <m:ctrlPr>
                          <a:rPr kumimoji="0" lang="en-US" altLang="ko-KR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accPr>
                      <m:e>
                        <m:r>
                          <a:rPr kumimoji="0" lang="ko-KR" altLang="en-US">
                            <a:latin typeface="Cambria Math"/>
                            <a:ea typeface="+mn-ea"/>
                          </a:rPr>
                          <m:t>𝛽</m:t>
                        </m:r>
                      </m:e>
                    </m:acc>
                    <m:r>
                      <m:rPr>
                        <m:nor/>
                      </m:rPr>
                      <a:rPr kumimoji="0" lang="en-US" altLang="ko-KR" baseline="-25000" dirty="0">
                        <a:latin typeface="+mn-ea"/>
                        <a:ea typeface="+mn-ea"/>
                      </a:rPr>
                      <m:t>0</m:t>
                    </m:r>
                    <m:r>
                      <m:rPr>
                        <m:nor/>
                      </m:rPr>
                      <a:rPr kumimoji="0" lang="en-US" altLang="ko-KR" dirty="0">
                        <a:latin typeface="+mn-ea"/>
                        <a:ea typeface="+mn-ea"/>
                      </a:rPr>
                      <m:t> +</m:t>
                    </m:r>
                    <m:acc>
                      <m:accPr>
                        <m:chr m:val="̂"/>
                        <m:ctrlPr>
                          <a:rPr kumimoji="0" lang="en-US" altLang="ko-KR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accPr>
                      <m:e>
                        <m:r>
                          <a:rPr kumimoji="0" lang="ko-KR" altLang="en-US">
                            <a:latin typeface="Cambria Math"/>
                            <a:ea typeface="+mn-ea"/>
                          </a:rPr>
                          <m:t>𝛽</m:t>
                        </m:r>
                      </m:e>
                    </m:acc>
                    <m:r>
                      <m:rPr>
                        <m:nor/>
                      </m:rPr>
                      <a:rPr kumimoji="0" lang="en-US" altLang="ko-KR" baseline="-25000" dirty="0">
                        <a:latin typeface="+mn-ea"/>
                        <a:ea typeface="+mn-ea"/>
                      </a:rPr>
                      <m:t>1</m:t>
                    </m:r>
                    <m:r>
                      <a:rPr kumimoji="0" lang="en-US" altLang="ko-KR" dirty="0">
                        <a:latin typeface="Cambria Math"/>
                        <a:ea typeface="+mn-ea"/>
                      </a:rPr>
                      <m:t> </m:t>
                    </m:r>
                    <m:sSub>
                      <m:sSubPr>
                        <m:ctrlPr>
                          <a:rPr kumimoji="0" lang="en-US" altLang="ko-KR" i="1" dirty="0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kumimoji="0" lang="en-US" altLang="ko-KR" dirty="0">
                            <a:latin typeface="Cambria Math"/>
                            <a:ea typeface="+mn-ea"/>
                          </a:rPr>
                          <m:t>𝑋</m:t>
                        </m:r>
                      </m:e>
                      <m:sub>
                        <m:r>
                          <a:rPr kumimoji="0" lang="en-US" altLang="ko-KR" dirty="0">
                            <a:latin typeface="Cambria Math"/>
                            <a:ea typeface="+mn-ea"/>
                          </a:rPr>
                          <m:t>𝑖</m:t>
                        </m:r>
                      </m:sub>
                    </m:sSub>
                    <m:r>
                      <a:rPr kumimoji="0" lang="en-US" altLang="ko-KR" b="0" i="0" dirty="0" smtClean="0">
                        <a:latin typeface="Cambria Math"/>
                        <a:ea typeface="+mn-ea"/>
                      </a:rPr>
                      <m:t> </m:t>
                    </m:r>
                    <m:r>
                      <a:rPr kumimoji="0" lang="ko-KR" altLang="en-US" b="0" i="1" dirty="0" smtClean="0">
                        <a:latin typeface="Cambria Math"/>
                        <a:ea typeface="+mn-ea"/>
                      </a:rPr>
                      <m:t>에서</m:t>
                    </m:r>
                    <m:r>
                      <a:rPr kumimoji="0" lang="en-US" altLang="ko-KR" b="0" i="1" dirty="0" smtClean="0">
                        <a:latin typeface="Cambria Math"/>
                        <a:ea typeface="+mn-ea"/>
                      </a:rPr>
                      <m:t> </m:t>
                    </m:r>
                    <m:acc>
                      <m:accPr>
                        <m:chr m:val="̂"/>
                        <m:ctrlPr>
                          <a:rPr kumimoji="0" lang="en-US" altLang="ko-K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0" lang="ko-KR" altLang="en-US" i="1">
                            <a:latin typeface="Cambria Math"/>
                          </a:rPr>
                          <m:t>𝛽</m:t>
                        </m:r>
                      </m:e>
                    </m:acc>
                  </m:oMath>
                </a14:m>
                <a:r>
                  <a:rPr kumimoji="0" lang="en-US" altLang="ko-KR" baseline="-25000" dirty="0"/>
                  <a:t>0 </a:t>
                </a:r>
                <a:r>
                  <a:rPr kumimoji="0" lang="ko-KR" altLang="en-US" dirty="0">
                    <a:latin typeface="+mn-ea"/>
                    <a:ea typeface="+mn-ea"/>
                  </a:rPr>
                  <a:t>는</a:t>
                </a:r>
                <a:endParaRPr kumimoji="0" lang="en-US" altLang="ko-KR" dirty="0">
                  <a:latin typeface="+mn-ea"/>
                  <a:ea typeface="+mn-ea"/>
                </a:endParaRPr>
              </a:p>
              <a:p>
                <a:pPr>
                  <a:lnSpc>
                    <a:spcPct val="120000"/>
                  </a:lnSpc>
                </a:pPr>
                <a:r>
                  <a:rPr kumimoji="0" lang="ko-KR" altLang="en-US" dirty="0">
                    <a:latin typeface="+mn-ea"/>
                    <a:ea typeface="+mn-ea"/>
                  </a:rPr>
                  <a:t>회귀선의 절편</a:t>
                </a:r>
                <a:r>
                  <a:rPr kumimoji="0" lang="en-US" altLang="ko-KR" dirty="0">
                    <a:latin typeface="+mn-ea"/>
                    <a:ea typeface="+mn-ea"/>
                  </a:rPr>
                  <a:t>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0" lang="en-US" altLang="ko-K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0" lang="ko-KR" altLang="en-US">
                            <a:latin typeface="Cambria Math"/>
                          </a:rPr>
                          <m:t>𝛽</m:t>
                        </m:r>
                      </m:e>
                    </m:acc>
                    <m:r>
                      <m:rPr>
                        <m:nor/>
                      </m:rPr>
                      <a:rPr kumimoji="0" lang="en-US" altLang="ko-KR" baseline="-25000" dirty="0">
                        <a:latin typeface="+mn-ea"/>
                      </a:rPr>
                      <m:t>1</m:t>
                    </m:r>
                    <m:r>
                      <a:rPr kumimoji="0" lang="en-US" altLang="ko-KR" dirty="0">
                        <a:latin typeface="Cambria Math"/>
                      </a:rPr>
                      <m:t> </m:t>
                    </m:r>
                  </m:oMath>
                </a14:m>
                <a:r>
                  <a:rPr kumimoji="0" lang="ko-KR" altLang="en-US" dirty="0">
                    <a:latin typeface="+mn-ea"/>
                    <a:ea typeface="+mn-ea"/>
                  </a:rPr>
                  <a:t>은 기울기를 의미</a:t>
                </a:r>
              </a:p>
            </p:txBody>
          </p:sp>
        </mc:Choice>
        <mc:Fallback xmlns="">
          <p:sp>
            <p:nvSpPr>
              <p:cNvPr id="12" name="직사각형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1545" y="1880226"/>
                <a:ext cx="5158528" cy="756874"/>
              </a:xfrm>
              <a:prstGeom prst="rect">
                <a:avLst/>
              </a:prstGeom>
              <a:blipFill>
                <a:blip r:embed="rId3"/>
                <a:stretch>
                  <a:fillRect l="-1064" r="-118" b="-112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직사각형 14"/>
              <p:cNvSpPr/>
              <p:nvPr/>
            </p:nvSpPr>
            <p:spPr>
              <a:xfrm>
                <a:off x="1991544" y="3061327"/>
                <a:ext cx="7763664" cy="7423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kumimoji="0" lang="ko-KR" altLang="en-US" dirty="0">
                    <a:latin typeface="+mn-ea"/>
                    <a:ea typeface="+mn-ea"/>
                  </a:rPr>
                  <a:t>회귀계수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0" lang="en-US" altLang="ko-K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0" lang="ko-KR" altLang="en-US">
                            <a:latin typeface="Cambria Math"/>
                          </a:rPr>
                          <m:t>𝛽</m:t>
                        </m:r>
                      </m:e>
                    </m:acc>
                    <m:r>
                      <m:rPr>
                        <m:nor/>
                      </m:rPr>
                      <a:rPr kumimoji="0" lang="en-US" altLang="ko-KR" baseline="-25000" dirty="0">
                        <a:latin typeface="+mn-ea"/>
                      </a:rPr>
                      <m:t>0</m:t>
                    </m:r>
                    <m:r>
                      <m:rPr>
                        <m:nor/>
                      </m:rPr>
                      <a:rPr kumimoji="0" lang="en-US" altLang="ko-KR" dirty="0">
                        <a:latin typeface="+mn-ea"/>
                      </a:rPr>
                      <m:t> </m:t>
                    </m:r>
                    <m:r>
                      <a:rPr kumimoji="0" lang="ko-KR" altLang="en-US" dirty="0">
                        <a:latin typeface="Cambria Math"/>
                        <a:ea typeface="+mn-ea"/>
                      </a:rPr>
                      <m:t>과</m:t>
                    </m:r>
                    <m:r>
                      <a:rPr kumimoji="0" lang="en-US" altLang="ko-KR" b="0" i="1" dirty="0" smtClean="0">
                        <a:latin typeface="Cambria Math"/>
                      </a:rPr>
                      <m:t> </m:t>
                    </m:r>
                    <m:acc>
                      <m:accPr>
                        <m:chr m:val="̂"/>
                        <m:ctrlPr>
                          <a:rPr kumimoji="0" lang="en-US" altLang="ko-K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0" lang="ko-KR" altLang="en-US">
                            <a:latin typeface="Cambria Math"/>
                          </a:rPr>
                          <m:t>𝛽</m:t>
                        </m:r>
                      </m:e>
                    </m:acc>
                    <m:r>
                      <m:rPr>
                        <m:nor/>
                      </m:rPr>
                      <a:rPr kumimoji="0" lang="en-US" altLang="ko-KR" baseline="-25000" dirty="0">
                        <a:latin typeface="+mn-ea"/>
                      </a:rPr>
                      <m:t>1</m:t>
                    </m:r>
                  </m:oMath>
                </a14:m>
                <a:r>
                  <a:rPr kumimoji="0" lang="ko-KR" altLang="en-US" dirty="0">
                    <a:latin typeface="+mn-ea"/>
                    <a:ea typeface="+mn-ea"/>
                  </a:rPr>
                  <a:t>  를 검정한다는 의미는</a:t>
                </a:r>
                <a:endParaRPr kumimoji="0" lang="en-US" altLang="ko-KR" dirty="0">
                  <a:latin typeface="+mn-ea"/>
                  <a:ea typeface="+mn-ea"/>
                </a:endParaRPr>
              </a:p>
              <a:p>
                <a:pPr>
                  <a:lnSpc>
                    <a:spcPct val="120000"/>
                  </a:lnSpc>
                </a:pPr>
                <a:r>
                  <a:rPr kumimoji="0" lang="ko-KR" altLang="en-US" dirty="0">
                    <a:latin typeface="+mn-ea"/>
                    <a:ea typeface="+mn-ea"/>
                  </a:rPr>
                  <a:t>표본에서 도출한 회귀식이 의미를 가지는지 아닌지의 여부를 판단하는 것</a:t>
                </a:r>
              </a:p>
            </p:txBody>
          </p:sp>
        </mc:Choice>
        <mc:Fallback xmlns="">
          <p:sp>
            <p:nvSpPr>
              <p:cNvPr id="15" name="직사각형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1544" y="3061327"/>
                <a:ext cx="7763664" cy="742383"/>
              </a:xfrm>
              <a:prstGeom prst="rect">
                <a:avLst/>
              </a:prstGeom>
              <a:blipFill>
                <a:blip r:embed="rId4"/>
                <a:stretch>
                  <a:fillRect l="-707" b="-1147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직사각형 15"/>
              <p:cNvSpPr/>
              <p:nvPr/>
            </p:nvSpPr>
            <p:spPr>
              <a:xfrm>
                <a:off x="1991544" y="4369427"/>
                <a:ext cx="6705682" cy="11255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kumimoji="0" lang="ko-KR" altLang="en-US" dirty="0">
                    <a:latin typeface="+mn-ea"/>
                    <a:ea typeface="+mn-ea"/>
                  </a:rPr>
                  <a:t>아무런 의미가 없다면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0" lang="en-US" altLang="ko-K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0" lang="ko-KR" altLang="en-US">
                            <a:latin typeface="Cambria Math"/>
                          </a:rPr>
                          <m:t>𝛽</m:t>
                        </m:r>
                      </m:e>
                    </m:acc>
                    <m:r>
                      <m:rPr>
                        <m:nor/>
                      </m:rPr>
                      <a:rPr kumimoji="0" lang="en-US" altLang="ko-KR" baseline="-25000" dirty="0">
                        <a:latin typeface="+mn-ea"/>
                      </a:rPr>
                      <m:t>0</m:t>
                    </m:r>
                  </m:oMath>
                </a14:m>
                <a:r>
                  <a:rPr kumimoji="0" lang="ko-KR" altLang="en-US" dirty="0">
                    <a:latin typeface="+mn-ea"/>
                    <a:ea typeface="+mn-ea"/>
                  </a:rPr>
                  <a:t> </a:t>
                </a:r>
                <a:r>
                  <a:rPr kumimoji="0" lang="en-US" altLang="ko-KR" dirty="0">
                    <a:latin typeface="+mn-ea"/>
                    <a:ea typeface="+mn-ea"/>
                  </a:rPr>
                  <a:t>= 0 </a:t>
                </a:r>
                <a:r>
                  <a:rPr kumimoji="0" lang="ko-KR" altLang="en-US" dirty="0">
                    <a:latin typeface="+mn-ea"/>
                    <a:ea typeface="+mn-ea"/>
                  </a:rPr>
                  <a:t>또는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0" lang="en-US" altLang="ko-K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0" lang="ko-KR" altLang="en-US">
                            <a:latin typeface="Cambria Math"/>
                          </a:rPr>
                          <m:t>𝛽</m:t>
                        </m:r>
                      </m:e>
                    </m:acc>
                    <m:r>
                      <m:rPr>
                        <m:nor/>
                      </m:rPr>
                      <a:rPr kumimoji="0" lang="en-US" altLang="ko-KR" b="0" i="0" baseline="-25000" smtClean="0">
                        <a:latin typeface="Cambria Math"/>
                      </a:rPr>
                      <m:t>1</m:t>
                    </m:r>
                  </m:oMath>
                </a14:m>
                <a:r>
                  <a:rPr kumimoji="0" lang="ko-KR" altLang="en-US" dirty="0">
                    <a:latin typeface="+mn-ea"/>
                  </a:rPr>
                  <a:t> </a:t>
                </a:r>
                <a:r>
                  <a:rPr kumimoji="0" lang="en-US" altLang="ko-KR" dirty="0">
                    <a:latin typeface="+mn-ea"/>
                  </a:rPr>
                  <a:t>= 0</a:t>
                </a:r>
                <a:r>
                  <a:rPr kumimoji="0" lang="ko-KR" altLang="en-US" dirty="0">
                    <a:latin typeface="+mn-ea"/>
                    <a:ea typeface="+mn-ea"/>
                  </a:rPr>
                  <a:t> 으로 가설을 수립</a:t>
                </a:r>
                <a:endParaRPr kumimoji="0" lang="en-US" altLang="ko-KR" dirty="0">
                  <a:latin typeface="+mn-ea"/>
                  <a:ea typeface="+mn-ea"/>
                </a:endParaRPr>
              </a:p>
              <a:p>
                <a:pPr>
                  <a:lnSpc>
                    <a:spcPct val="120000"/>
                  </a:lnSpc>
                </a:pPr>
                <a:r>
                  <a:rPr kumimoji="0" lang="ko-KR" altLang="en-US" dirty="0">
                    <a:latin typeface="+mn-ea"/>
                    <a:ea typeface="+mn-ea"/>
                  </a:rPr>
                  <a:t>반면</a:t>
                </a:r>
                <a:r>
                  <a:rPr kumimoji="0" lang="en-US" altLang="ko-KR" dirty="0">
                    <a:latin typeface="+mn-ea"/>
                    <a:ea typeface="+mn-ea"/>
                  </a:rPr>
                  <a:t>, </a:t>
                </a:r>
                <a:r>
                  <a:rPr kumimoji="0" lang="ko-KR" altLang="en-US" dirty="0">
                    <a:latin typeface="+mn-ea"/>
                    <a:ea typeface="+mn-ea"/>
                  </a:rPr>
                  <a:t>유의미한 역할을 한다면 영향력이 </a:t>
                </a:r>
                <a:r>
                  <a:rPr kumimoji="0" lang="en-US" altLang="ko-KR" dirty="0">
                    <a:latin typeface="+mn-ea"/>
                    <a:ea typeface="+mn-ea"/>
                  </a:rPr>
                  <a:t>0</a:t>
                </a:r>
                <a:r>
                  <a:rPr kumimoji="0" lang="ko-KR" altLang="en-US" dirty="0">
                    <a:latin typeface="+mn-ea"/>
                    <a:ea typeface="+mn-ea"/>
                  </a:rPr>
                  <a:t>이</a:t>
                </a:r>
                <a:r>
                  <a:rPr kumimoji="0" lang="en-US" altLang="ko-KR" dirty="0">
                    <a:latin typeface="+mn-ea"/>
                    <a:ea typeface="+mn-ea"/>
                  </a:rPr>
                  <a:t> </a:t>
                </a:r>
                <a:r>
                  <a:rPr kumimoji="0" lang="ko-KR" altLang="en-US" dirty="0">
                    <a:latin typeface="+mn-ea"/>
                    <a:ea typeface="+mn-ea"/>
                  </a:rPr>
                  <a:t>아니라는 의미에서</a:t>
                </a:r>
                <a:endParaRPr kumimoji="0" lang="en-US" altLang="ko-KR" dirty="0">
                  <a:latin typeface="+mn-ea"/>
                  <a:ea typeface="+mn-ea"/>
                </a:endParaRPr>
              </a:p>
              <a:p>
                <a:pPr indent="2260600">
                  <a:lnSpc>
                    <a:spcPct val="120000"/>
                  </a:lnSpc>
                </a:pPr>
                <a:r>
                  <a:rPr kumimoji="0" lang="ko-KR" altLang="en-US" dirty="0">
                    <a:latin typeface="+mn-ea"/>
                    <a:ea typeface="+mn-ea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0" lang="en-US" altLang="ko-K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0" lang="ko-KR" altLang="en-US">
                            <a:latin typeface="Cambria Math"/>
                          </a:rPr>
                          <m:t>𝛽</m:t>
                        </m:r>
                      </m:e>
                    </m:acc>
                    <m:r>
                      <m:rPr>
                        <m:nor/>
                      </m:rPr>
                      <a:rPr kumimoji="0" lang="en-US" altLang="ko-KR" baseline="-25000" dirty="0">
                        <a:latin typeface="+mn-ea"/>
                      </a:rPr>
                      <m:t>0</m:t>
                    </m:r>
                  </m:oMath>
                </a14:m>
                <a:r>
                  <a:rPr kumimoji="0" lang="ko-KR" altLang="en-US" dirty="0">
                    <a:latin typeface="+mn-ea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altLang="ko-KR" i="1" dirty="0" smtClean="0">
                        <a:latin typeface="Cambria Math"/>
                        <a:ea typeface="Cambria Math"/>
                      </a:rPr>
                      <m:t>≠</m:t>
                    </m:r>
                  </m:oMath>
                </a14:m>
                <a:r>
                  <a:rPr kumimoji="0" lang="en-US" altLang="ko-KR" dirty="0">
                    <a:latin typeface="+mn-ea"/>
                  </a:rPr>
                  <a:t> 0 </a:t>
                </a:r>
                <a:r>
                  <a:rPr kumimoji="0" lang="ko-KR" altLang="en-US" dirty="0">
                    <a:latin typeface="+mn-ea"/>
                    <a:ea typeface="+mn-ea"/>
                  </a:rPr>
                  <a:t>또는</a:t>
                </a:r>
                <a:r>
                  <a:rPr kumimoji="0" lang="ko-KR" altLang="en-US" dirty="0">
                    <a:latin typeface="+mn-ea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0" lang="en-US" altLang="ko-K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0" lang="ko-KR" altLang="en-US">
                            <a:latin typeface="Cambria Math"/>
                          </a:rPr>
                          <m:t>𝛽</m:t>
                        </m:r>
                      </m:e>
                    </m:acc>
                    <m:r>
                      <m:rPr>
                        <m:nor/>
                      </m:rPr>
                      <a:rPr kumimoji="0" lang="en-US" altLang="ko-KR" baseline="-25000">
                        <a:latin typeface="Cambria Math"/>
                      </a:rPr>
                      <m:t>1</m:t>
                    </m:r>
                  </m:oMath>
                </a14:m>
                <a:r>
                  <a:rPr kumimoji="0" lang="ko-KR" altLang="en-US" dirty="0">
                    <a:latin typeface="+mn-ea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altLang="ko-KR" i="1" dirty="0" smtClean="0">
                        <a:latin typeface="Cambria Math"/>
                        <a:ea typeface="Cambria Math"/>
                      </a:rPr>
                      <m:t>≠</m:t>
                    </m:r>
                    <m:r>
                      <a:rPr kumimoji="0" lang="en-US" altLang="ko-KR" b="0" i="1" dirty="0" smtClean="0">
                        <a:latin typeface="Cambria Math"/>
                        <a:ea typeface="Cambria Math"/>
                      </a:rPr>
                      <m:t> </m:t>
                    </m:r>
                  </m:oMath>
                </a14:m>
                <a:r>
                  <a:rPr kumimoji="0" lang="en-US" altLang="ko-KR" dirty="0">
                    <a:latin typeface="+mn-ea"/>
                  </a:rPr>
                  <a:t>0 </a:t>
                </a:r>
                <a:r>
                  <a:rPr kumimoji="0" lang="ko-KR" altLang="en-US" dirty="0">
                    <a:latin typeface="+mn-ea"/>
                    <a:ea typeface="+mn-ea"/>
                  </a:rPr>
                  <a:t>으로 가설을 수립</a:t>
                </a:r>
              </a:p>
            </p:txBody>
          </p:sp>
        </mc:Choice>
        <mc:Fallback xmlns="">
          <p:sp>
            <p:nvSpPr>
              <p:cNvPr id="16" name="직사각형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1544" y="4369427"/>
                <a:ext cx="6705682" cy="1125565"/>
              </a:xfrm>
              <a:prstGeom prst="rect">
                <a:avLst/>
              </a:prstGeom>
              <a:blipFill>
                <a:blip r:embed="rId5"/>
                <a:stretch>
                  <a:fillRect l="-818" b="-489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유의성 검정과 회귀계수의 신뢰구간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직사각형 5"/>
              <p:cNvSpPr/>
              <p:nvPr/>
            </p:nvSpPr>
            <p:spPr>
              <a:xfrm>
                <a:off x="1991545" y="1294350"/>
                <a:ext cx="6415089" cy="4064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kumimoji="0" lang="ko-KR" altLang="en-US" dirty="0">
                    <a:latin typeface="+mn-ea"/>
                    <a:ea typeface="+mn-ea"/>
                  </a:rPr>
                  <a:t>가설이 수립되면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0" lang="en-US" altLang="ko-K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0" lang="ko-KR" altLang="en-US">
                            <a:latin typeface="Cambria Math"/>
                          </a:rPr>
                          <m:t>𝛽</m:t>
                        </m:r>
                      </m:e>
                    </m:acc>
                    <m:r>
                      <m:rPr>
                        <m:nor/>
                      </m:rPr>
                      <a:rPr kumimoji="0" lang="en-US" altLang="ko-KR" baseline="-25000" dirty="0">
                        <a:latin typeface="+mn-ea"/>
                      </a:rPr>
                      <m:t>0</m:t>
                    </m:r>
                  </m:oMath>
                </a14:m>
                <a:r>
                  <a:rPr kumimoji="0" lang="ko-KR" altLang="en-US" dirty="0">
                    <a:latin typeface="+mn-ea"/>
                  </a:rPr>
                  <a:t> </a:t>
                </a:r>
                <a:r>
                  <a:rPr kumimoji="0" lang="ko-KR" altLang="en-US" dirty="0">
                    <a:latin typeface="+mn-ea"/>
                    <a:ea typeface="+mn-ea"/>
                  </a:rPr>
                  <a:t>와</a:t>
                </a:r>
                <a:r>
                  <a:rPr kumimoji="0" lang="en-US" altLang="ko-KR" dirty="0">
                    <a:latin typeface="+mn-ea"/>
                    <a:ea typeface="+mn-ea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0" lang="en-US" altLang="ko-K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0" lang="ko-KR" altLang="en-US">
                            <a:latin typeface="Cambria Math"/>
                          </a:rPr>
                          <m:t>𝛽</m:t>
                        </m:r>
                      </m:e>
                    </m:acc>
                    <m:r>
                      <m:rPr>
                        <m:nor/>
                      </m:rPr>
                      <a:rPr kumimoji="0" lang="en-US" altLang="ko-KR" baseline="-25000" dirty="0">
                        <a:latin typeface="+mn-ea"/>
                      </a:rPr>
                      <m:t>1</m:t>
                    </m:r>
                    <m:r>
                      <a:rPr kumimoji="0" lang="en-US" altLang="ko-KR" dirty="0">
                        <a:latin typeface="Cambria Math"/>
                      </a:rPr>
                      <m:t> </m:t>
                    </m:r>
                  </m:oMath>
                </a14:m>
                <a:r>
                  <a:rPr kumimoji="0" lang="ko-KR" altLang="en-US" dirty="0">
                    <a:latin typeface="+mn-ea"/>
                    <a:ea typeface="+mn-ea"/>
                  </a:rPr>
                  <a:t>에 대한 검정통계량을 계산한다</a:t>
                </a:r>
                <a:r>
                  <a:rPr kumimoji="0" lang="en-US" altLang="ko-KR" dirty="0">
                    <a:latin typeface="+mn-ea"/>
                    <a:ea typeface="+mn-ea"/>
                  </a:rPr>
                  <a:t>. </a:t>
                </a:r>
                <a:r>
                  <a:rPr kumimoji="0" lang="ko-KR" altLang="en-US" dirty="0">
                    <a:latin typeface="+mn-ea"/>
                    <a:ea typeface="+mn-ea"/>
                  </a:rPr>
                  <a:t>  </a:t>
                </a:r>
              </a:p>
            </p:txBody>
          </p:sp>
        </mc:Choice>
        <mc:Fallback xmlns="">
          <p:sp>
            <p:nvSpPr>
              <p:cNvPr id="6" name="직사각형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1545" y="1294350"/>
                <a:ext cx="6415089" cy="406458"/>
              </a:xfrm>
              <a:prstGeom prst="rect">
                <a:avLst/>
              </a:prstGeom>
              <a:blipFill>
                <a:blip r:embed="rId2"/>
                <a:stretch>
                  <a:fillRect l="-856" b="-2238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7682ED2A-0FDE-449A-B607-D0A7D5C096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7748" y="2132856"/>
            <a:ext cx="4536504" cy="152312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C6E8498E-2B90-44B0-9C5D-467669F612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1406" y="4293096"/>
            <a:ext cx="8129188" cy="2065613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유의성 검정 </a:t>
            </a:r>
            <a:r>
              <a:rPr lang="en-US" altLang="ko-KR">
                <a:solidFill>
                  <a:srgbClr val="C00000"/>
                </a:solidFill>
              </a:rPr>
              <a:t>(</a:t>
            </a:r>
            <a:r>
              <a:rPr lang="ko-KR" altLang="en-US">
                <a:solidFill>
                  <a:srgbClr val="C00000"/>
                </a:solidFill>
              </a:rPr>
              <a:t>예제 풀이</a:t>
            </a:r>
            <a:r>
              <a:rPr lang="en-US" altLang="ko-KR">
                <a:solidFill>
                  <a:srgbClr val="C00000"/>
                </a:solidFill>
              </a:rPr>
              <a:t>_</a:t>
            </a:r>
            <a:r>
              <a:rPr lang="ko-KR" altLang="en-US">
                <a:solidFill>
                  <a:srgbClr val="C00000"/>
                </a:solidFill>
              </a:rPr>
              <a:t>회귀계수</a:t>
            </a:r>
            <a:r>
              <a:rPr lang="en-US" altLang="ko-KR">
                <a:solidFill>
                  <a:srgbClr val="C00000"/>
                </a:solidFill>
              </a:rPr>
              <a:t>)</a:t>
            </a:r>
            <a:endParaRPr lang="ko-KR" altLang="en-US">
              <a:solidFill>
                <a:srgbClr val="C00000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1DA6AB22-93DE-4745-9A47-91A89D55C5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4826" y="1412775"/>
            <a:ext cx="8641654" cy="1428935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유의성 검정 </a:t>
            </a:r>
            <a:r>
              <a:rPr lang="en-US" altLang="ko-KR">
                <a:solidFill>
                  <a:srgbClr val="C00000"/>
                </a:solidFill>
              </a:rPr>
              <a:t>(</a:t>
            </a:r>
            <a:r>
              <a:rPr lang="ko-KR" altLang="en-US">
                <a:solidFill>
                  <a:srgbClr val="C00000"/>
                </a:solidFill>
              </a:rPr>
              <a:t>예제 풀이</a:t>
            </a:r>
            <a:r>
              <a:rPr lang="en-US" altLang="ko-KR">
                <a:solidFill>
                  <a:srgbClr val="C00000"/>
                </a:solidFill>
              </a:rPr>
              <a:t>_</a:t>
            </a:r>
            <a:r>
              <a:rPr lang="ko-KR" altLang="en-US">
                <a:solidFill>
                  <a:srgbClr val="C00000"/>
                </a:solidFill>
              </a:rPr>
              <a:t>회귀계수</a:t>
            </a:r>
            <a:r>
              <a:rPr lang="en-US" altLang="ko-KR">
                <a:solidFill>
                  <a:srgbClr val="C00000"/>
                </a:solidFill>
              </a:rPr>
              <a:t>)</a:t>
            </a:r>
            <a:endParaRPr lang="ko-KR" altLang="en-US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직사각형 4"/>
              <p:cNvSpPr/>
              <p:nvPr/>
            </p:nvSpPr>
            <p:spPr>
              <a:xfrm>
                <a:off x="1991544" y="1294350"/>
                <a:ext cx="7197804" cy="4064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ko-KR" i="1" dirty="0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kumimoji="0" lang="ko-KR" altLang="en-US" i="1" dirty="0" smtClean="0">
                            <a:latin typeface="Cambria Math"/>
                            <a:ea typeface="+mn-ea"/>
                          </a:rPr>
                          <m:t>𝛽</m:t>
                        </m:r>
                      </m:e>
                      <m:sub>
                        <m:r>
                          <a:rPr kumimoji="0" lang="en-US" altLang="ko-KR" b="0" i="1" dirty="0" smtClean="0">
                            <a:latin typeface="Cambria Math"/>
                            <a:ea typeface="+mn-ea"/>
                          </a:rPr>
                          <m:t>0</m:t>
                        </m:r>
                      </m:sub>
                    </m:sSub>
                    <m:r>
                      <a:rPr kumimoji="0" lang="en-US" altLang="ko-KR" b="0" i="1" dirty="0" smtClean="0">
                        <a:latin typeface="Cambria Math"/>
                        <a:ea typeface="+mn-ea"/>
                      </a:rPr>
                      <m:t>,  </m:t>
                    </m:r>
                    <m:sSub>
                      <m:sSubPr>
                        <m:ctrlPr>
                          <a:rPr kumimoji="0" lang="en-US" altLang="ko-KR" b="0" i="1" dirty="0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kumimoji="0" lang="ko-KR" altLang="en-US" b="0" i="1" dirty="0" smtClean="0">
                            <a:latin typeface="Cambria Math"/>
                            <a:ea typeface="+mn-ea"/>
                          </a:rPr>
                          <m:t>𝛽</m:t>
                        </m:r>
                      </m:e>
                      <m:sub>
                        <m:r>
                          <a:rPr kumimoji="0" lang="en-US" altLang="ko-KR" b="0" i="1" dirty="0" smtClean="0">
                            <a:latin typeface="Cambria Math"/>
                            <a:ea typeface="+mn-ea"/>
                          </a:rPr>
                          <m:t>1</m:t>
                        </m:r>
                      </m:sub>
                    </m:sSub>
                    <m:r>
                      <a:rPr kumimoji="0" lang="ko-KR" altLang="en-US" b="0" i="1" dirty="0" smtClean="0">
                        <a:latin typeface="Cambria Math"/>
                        <a:ea typeface="+mn-ea"/>
                      </a:rPr>
                      <m:t>의</m:t>
                    </m:r>
                    <m:r>
                      <a:rPr kumimoji="0" lang="en-US" altLang="ko-KR" b="0" i="1" dirty="0" smtClean="0">
                        <a:latin typeface="Cambria Math"/>
                        <a:ea typeface="+mn-ea"/>
                      </a:rPr>
                      <m:t> </m:t>
                    </m:r>
                    <m:r>
                      <a:rPr kumimoji="0" lang="ko-KR" altLang="en-US" b="0" i="1" dirty="0" smtClean="0">
                        <a:latin typeface="Cambria Math"/>
                        <a:ea typeface="+mn-ea"/>
                      </a:rPr>
                      <m:t>유의성을</m:t>
                    </m:r>
                    <m:r>
                      <a:rPr kumimoji="0" lang="en-US" altLang="ko-KR" b="0" i="1" dirty="0" smtClean="0">
                        <a:latin typeface="Cambria Math"/>
                        <a:ea typeface="+mn-ea"/>
                      </a:rPr>
                      <m:t> </m:t>
                    </m:r>
                    <m:r>
                      <a:rPr kumimoji="0" lang="ko-KR" altLang="en-US" b="0" i="1" dirty="0" smtClean="0">
                        <a:latin typeface="Cambria Math"/>
                        <a:ea typeface="+mn-ea"/>
                      </a:rPr>
                      <m:t>검정하기</m:t>
                    </m:r>
                    <m:r>
                      <a:rPr kumimoji="0" lang="en-US" altLang="ko-KR" b="0" i="1" dirty="0" smtClean="0">
                        <a:latin typeface="Cambria Math"/>
                        <a:ea typeface="+mn-ea"/>
                      </a:rPr>
                      <m:t> </m:t>
                    </m:r>
                    <m:r>
                      <a:rPr kumimoji="0" lang="ko-KR" altLang="en-US" b="0" i="1" dirty="0" smtClean="0">
                        <a:latin typeface="Cambria Math"/>
                        <a:ea typeface="+mn-ea"/>
                      </a:rPr>
                      <m:t>위해</m:t>
                    </m:r>
                    <m:r>
                      <a:rPr kumimoji="0" lang="en-US" altLang="ko-KR" b="0" i="1" dirty="0" smtClean="0">
                        <a:latin typeface="Cambria Math"/>
                        <a:ea typeface="+mn-ea"/>
                      </a:rPr>
                      <m:t>  </m:t>
                    </m:r>
                    <m:acc>
                      <m:accPr>
                        <m:chr m:val="̂"/>
                        <m:ctrlPr>
                          <a:rPr kumimoji="0" lang="en-US" altLang="ko-K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0" lang="ko-KR" altLang="en-US">
                            <a:latin typeface="Cambria Math"/>
                          </a:rPr>
                          <m:t>𝛽</m:t>
                        </m:r>
                      </m:e>
                    </m:acc>
                    <m:r>
                      <m:rPr>
                        <m:nor/>
                      </m:rPr>
                      <a:rPr kumimoji="0" lang="en-US" altLang="ko-KR" baseline="-25000" dirty="0">
                        <a:latin typeface="+mn-ea"/>
                      </a:rPr>
                      <m:t>0</m:t>
                    </m:r>
                  </m:oMath>
                </a14:m>
                <a:r>
                  <a:rPr kumimoji="0" lang="ko-KR" altLang="en-US" dirty="0">
                    <a:latin typeface="+mn-ea"/>
                  </a:rPr>
                  <a:t> </a:t>
                </a:r>
                <a:r>
                  <a:rPr kumimoji="0" lang="ko-KR" altLang="en-US" dirty="0">
                    <a:latin typeface="+mn-ea"/>
                    <a:ea typeface="+mn-ea"/>
                  </a:rPr>
                  <a:t>와</a:t>
                </a:r>
                <a:r>
                  <a:rPr kumimoji="0" lang="en-US" altLang="ko-KR" dirty="0">
                    <a:latin typeface="+mn-ea"/>
                    <a:ea typeface="+mn-ea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0" lang="en-US" altLang="ko-K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0" lang="ko-KR" altLang="en-US">
                            <a:latin typeface="Cambria Math"/>
                          </a:rPr>
                          <m:t>𝛽</m:t>
                        </m:r>
                      </m:e>
                    </m:acc>
                    <m:r>
                      <m:rPr>
                        <m:nor/>
                      </m:rPr>
                      <a:rPr kumimoji="0" lang="en-US" altLang="ko-KR" baseline="-25000" dirty="0">
                        <a:latin typeface="+mn-ea"/>
                      </a:rPr>
                      <m:t>1</m:t>
                    </m:r>
                    <m:r>
                      <a:rPr kumimoji="0" lang="en-US" altLang="ko-KR" dirty="0">
                        <a:latin typeface="Cambria Math"/>
                      </a:rPr>
                      <m:t> </m:t>
                    </m:r>
                  </m:oMath>
                </a14:m>
                <a:r>
                  <a:rPr kumimoji="0" lang="ko-KR" altLang="en-US" dirty="0">
                    <a:latin typeface="+mn-ea"/>
                    <a:ea typeface="+mn-ea"/>
                  </a:rPr>
                  <a:t>에 대한 가설을 수립한다</a:t>
                </a:r>
                <a:r>
                  <a:rPr kumimoji="0" lang="en-US" altLang="ko-KR" dirty="0">
                    <a:latin typeface="+mn-ea"/>
                    <a:ea typeface="+mn-ea"/>
                  </a:rPr>
                  <a:t>. </a:t>
                </a:r>
                <a:endParaRPr kumimoji="0" lang="ko-KR" altLang="en-US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5" name="직사각형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1544" y="1294350"/>
                <a:ext cx="7197804" cy="406458"/>
              </a:xfrm>
              <a:prstGeom prst="rect">
                <a:avLst/>
              </a:prstGeom>
              <a:blipFill>
                <a:blip r:embed="rId2"/>
                <a:stretch>
                  <a:fillRect l="-254" b="-2238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그림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45" t="12071" r="48279" b="68731"/>
          <a:stretch/>
        </p:blipFill>
        <p:spPr bwMode="auto">
          <a:xfrm>
            <a:off x="2489200" y="1772817"/>
            <a:ext cx="2997200" cy="8509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9107269" y="3012795"/>
            <a:ext cx="877163" cy="3919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kumimoji="0" lang="ko-KR" altLang="en-US" dirty="0">
                <a:latin typeface="+mn-ea"/>
                <a:ea typeface="+mn-ea"/>
              </a:rPr>
              <a:t>이므로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2018382" y="3933056"/>
            <a:ext cx="2728632" cy="3919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kumimoji="0" lang="ko-KR" altLang="en-US" dirty="0">
                <a:latin typeface="+mn-ea"/>
                <a:ea typeface="+mn-ea"/>
              </a:rPr>
              <a:t>       와        를 구하면 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>
            <a:grayscl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9325" y="3935244"/>
            <a:ext cx="387714" cy="4022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6" cstate="print">
            <a:grayscl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000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8922" y="3933057"/>
            <a:ext cx="37479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014075B5-C2B2-4544-84F9-119C358C639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91544" y="3051759"/>
            <a:ext cx="7149607" cy="31403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999D3B3F-9389-424B-9396-D2A1CB0E3FA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19324" y="4581127"/>
            <a:ext cx="8197155" cy="1450111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유의성 검정 </a:t>
            </a:r>
            <a:r>
              <a:rPr lang="en-US" altLang="ko-KR">
                <a:solidFill>
                  <a:srgbClr val="C00000"/>
                </a:solidFill>
              </a:rPr>
              <a:t>(</a:t>
            </a:r>
            <a:r>
              <a:rPr lang="ko-KR" altLang="en-US">
                <a:solidFill>
                  <a:srgbClr val="C00000"/>
                </a:solidFill>
              </a:rPr>
              <a:t>예제 풀이</a:t>
            </a:r>
            <a:r>
              <a:rPr lang="en-US" altLang="ko-KR">
                <a:solidFill>
                  <a:srgbClr val="C00000"/>
                </a:solidFill>
              </a:rPr>
              <a:t>_</a:t>
            </a:r>
            <a:r>
              <a:rPr lang="ko-KR" altLang="en-US">
                <a:solidFill>
                  <a:srgbClr val="C00000"/>
                </a:solidFill>
              </a:rPr>
              <a:t>회귀계수</a:t>
            </a:r>
            <a:r>
              <a:rPr lang="en-US" altLang="ko-KR">
                <a:solidFill>
                  <a:srgbClr val="C00000"/>
                </a:solidFill>
              </a:rPr>
              <a:t>)</a:t>
            </a:r>
            <a:endParaRPr lang="ko-KR" altLang="en-US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직사각형 4"/>
              <p:cNvSpPr/>
              <p:nvPr/>
            </p:nvSpPr>
            <p:spPr>
              <a:xfrm>
                <a:off x="1991545" y="1294350"/>
                <a:ext cx="4973413" cy="4064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0" lang="en-US" altLang="ko-KR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0" lang="ko-KR" altLang="en-US">
                            <a:latin typeface="Cambria Math"/>
                          </a:rPr>
                          <m:t>𝛽</m:t>
                        </m:r>
                      </m:e>
                    </m:acc>
                    <m:r>
                      <m:rPr>
                        <m:nor/>
                      </m:rPr>
                      <a:rPr kumimoji="0" lang="en-US" altLang="ko-KR" baseline="-25000" dirty="0">
                        <a:latin typeface="+mn-ea"/>
                      </a:rPr>
                      <m:t>0</m:t>
                    </m:r>
                  </m:oMath>
                </a14:m>
                <a:r>
                  <a:rPr kumimoji="0" lang="ko-KR" altLang="en-US" dirty="0">
                    <a:latin typeface="+mn-ea"/>
                  </a:rPr>
                  <a:t> </a:t>
                </a:r>
                <a:r>
                  <a:rPr kumimoji="0" lang="ko-KR" altLang="en-US" dirty="0">
                    <a:latin typeface="+mn-ea"/>
                    <a:ea typeface="+mn-ea"/>
                  </a:rPr>
                  <a:t>와</a:t>
                </a:r>
                <a:r>
                  <a:rPr kumimoji="0" lang="en-US" altLang="ko-KR" dirty="0">
                    <a:latin typeface="+mn-ea"/>
                    <a:ea typeface="+mn-ea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0" lang="en-US" altLang="ko-K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0" lang="ko-KR" altLang="en-US">
                            <a:latin typeface="Cambria Math"/>
                          </a:rPr>
                          <m:t>𝛽</m:t>
                        </m:r>
                      </m:e>
                    </m:acc>
                    <m:r>
                      <m:rPr>
                        <m:nor/>
                      </m:rPr>
                      <a:rPr kumimoji="0" lang="en-US" altLang="ko-KR" baseline="-25000" dirty="0">
                        <a:latin typeface="+mn-ea"/>
                      </a:rPr>
                      <m:t>1</m:t>
                    </m:r>
                    <m:r>
                      <a:rPr kumimoji="0" lang="en-US" altLang="ko-KR" dirty="0">
                        <a:latin typeface="Cambria Math"/>
                      </a:rPr>
                      <m:t> </m:t>
                    </m:r>
                  </m:oMath>
                </a14:m>
                <a:r>
                  <a:rPr kumimoji="0" lang="ko-KR" altLang="en-US" dirty="0">
                    <a:latin typeface="+mn-ea"/>
                    <a:ea typeface="+mn-ea"/>
                  </a:rPr>
                  <a:t>에 대한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ko-KR" i="1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kumimoji="0" lang="en-US" altLang="ko-KR" b="0" i="1" smtClean="0">
                            <a:latin typeface="Cambria Math"/>
                            <a:ea typeface="+mn-ea"/>
                          </a:rPr>
                          <m:t>𝑡</m:t>
                        </m:r>
                      </m:e>
                      <m:sub>
                        <m:r>
                          <a:rPr kumimoji="0" lang="en-US" altLang="ko-KR" b="0" i="1" smtClean="0">
                            <a:latin typeface="Cambria Math"/>
                            <a:ea typeface="+mn-ea"/>
                          </a:rPr>
                          <m:t>𝑛</m:t>
                        </m:r>
                      </m:sub>
                    </m:sSub>
                    <m:r>
                      <a:rPr kumimoji="0" lang="en-US" altLang="ko-KR" b="0" i="1" smtClean="0">
                        <a:latin typeface="Cambria Math"/>
                        <a:ea typeface="+mn-ea"/>
                      </a:rPr>
                      <m:t>−2</m:t>
                    </m:r>
                    <m:r>
                      <a:rPr kumimoji="0" lang="ko-KR" altLang="en-US" b="0" i="1" smtClean="0">
                        <a:latin typeface="Cambria Math"/>
                        <a:ea typeface="+mn-ea"/>
                      </a:rPr>
                      <m:t>의</m:t>
                    </m:r>
                    <m:r>
                      <a:rPr kumimoji="0" lang="en-US" altLang="ko-KR" b="0" i="1" smtClean="0">
                        <a:latin typeface="Cambria Math"/>
                        <a:ea typeface="+mn-ea"/>
                      </a:rPr>
                      <m:t> </m:t>
                    </m:r>
                    <m:r>
                      <a:rPr kumimoji="0" lang="ko-KR" altLang="en-US" b="0" i="1" smtClean="0">
                        <a:latin typeface="Cambria Math"/>
                        <a:ea typeface="+mn-ea"/>
                      </a:rPr>
                      <m:t>검정통계량을</m:t>
                    </m:r>
                    <m:r>
                      <a:rPr kumimoji="0" lang="en-US" altLang="ko-KR" b="0" i="1" smtClean="0">
                        <a:latin typeface="Cambria Math"/>
                        <a:ea typeface="+mn-ea"/>
                      </a:rPr>
                      <m:t> </m:t>
                    </m:r>
                    <m:r>
                      <a:rPr kumimoji="0" lang="ko-KR" altLang="en-US" b="0" i="1" smtClean="0">
                        <a:latin typeface="Cambria Math"/>
                        <a:ea typeface="+mn-ea"/>
                      </a:rPr>
                      <m:t>구하면</m:t>
                    </m:r>
                  </m:oMath>
                </a14:m>
                <a:endParaRPr kumimoji="0" lang="ko-KR" altLang="en-US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5" name="직사각형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1545" y="1294350"/>
                <a:ext cx="4973413" cy="406458"/>
              </a:xfrm>
              <a:prstGeom prst="rect">
                <a:avLst/>
              </a:prstGeom>
              <a:blipFill>
                <a:blip r:embed="rId2"/>
                <a:stretch>
                  <a:fillRect l="-368" b="-2238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직사각형 6"/>
              <p:cNvSpPr/>
              <p:nvPr/>
            </p:nvSpPr>
            <p:spPr>
              <a:xfrm>
                <a:off x="1991544" y="4659850"/>
                <a:ext cx="6479210" cy="4064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kumimoji="0" lang="ko-KR" altLang="en-US">
                        <a:latin typeface="Cambria Math"/>
                        <a:ea typeface="+mn-ea"/>
                      </a:rPr>
                      <m:t>그러므로</m:t>
                    </m:r>
                    <m:r>
                      <a:rPr kumimoji="0" lang="en-US" altLang="ko-KR" b="0" i="1" smtClean="0">
                        <a:latin typeface="Cambria Math"/>
                      </a:rPr>
                      <m:t>  </m:t>
                    </m:r>
                    <m:acc>
                      <m:accPr>
                        <m:chr m:val="̂"/>
                        <m:ctrlPr>
                          <a:rPr kumimoji="0" lang="en-US" altLang="ko-KR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0" lang="ko-KR" altLang="en-US">
                            <a:latin typeface="Cambria Math"/>
                          </a:rPr>
                          <m:t>𝛽</m:t>
                        </m:r>
                      </m:e>
                    </m:acc>
                    <m:r>
                      <m:rPr>
                        <m:nor/>
                      </m:rPr>
                      <a:rPr kumimoji="0" lang="en-US" altLang="ko-KR" baseline="-25000" dirty="0">
                        <a:latin typeface="+mn-ea"/>
                      </a:rPr>
                      <m:t>0</m:t>
                    </m:r>
                  </m:oMath>
                </a14:m>
                <a:r>
                  <a:rPr kumimoji="0" lang="ko-KR" altLang="en-US" dirty="0">
                    <a:latin typeface="+mn-ea"/>
                  </a:rPr>
                  <a:t> </a:t>
                </a:r>
                <a:r>
                  <a:rPr kumimoji="0" lang="ko-KR" altLang="en-US" dirty="0">
                    <a:latin typeface="+mn-ea"/>
                    <a:ea typeface="+mn-ea"/>
                  </a:rPr>
                  <a:t>와</a:t>
                </a:r>
                <a:r>
                  <a:rPr kumimoji="0" lang="en-US" altLang="ko-KR" dirty="0">
                    <a:latin typeface="+mn-ea"/>
                    <a:ea typeface="+mn-ea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0" lang="en-US" altLang="ko-K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0" lang="ko-KR" altLang="en-US">
                            <a:latin typeface="Cambria Math"/>
                          </a:rPr>
                          <m:t>𝛽</m:t>
                        </m:r>
                      </m:e>
                    </m:acc>
                    <m:r>
                      <m:rPr>
                        <m:nor/>
                      </m:rPr>
                      <a:rPr kumimoji="0" lang="en-US" altLang="ko-KR" baseline="-25000" dirty="0">
                        <a:latin typeface="+mn-ea"/>
                      </a:rPr>
                      <m:t>1</m:t>
                    </m:r>
                    <m:r>
                      <a:rPr kumimoji="0" lang="en-US" altLang="ko-KR" dirty="0">
                        <a:latin typeface="Cambria Math"/>
                      </a:rPr>
                      <m:t> </m:t>
                    </m:r>
                    <m:r>
                      <a:rPr kumimoji="0" lang="ko-KR" altLang="en-US" dirty="0">
                        <a:latin typeface="Cambria Math"/>
                        <a:ea typeface="+mn-ea"/>
                      </a:rPr>
                      <m:t>모두</m:t>
                    </m:r>
                    <m:r>
                      <a:rPr kumimoji="0" lang="en-US" altLang="ko-KR" dirty="0">
                        <a:latin typeface="Cambria Math"/>
                        <a:ea typeface="+mn-ea"/>
                      </a:rPr>
                      <m:t> </m:t>
                    </m:r>
                    <m:r>
                      <a:rPr kumimoji="0" lang="ko-KR" altLang="en-US" dirty="0">
                        <a:latin typeface="Cambria Math"/>
                        <a:ea typeface="+mn-ea"/>
                      </a:rPr>
                      <m:t>귀무가설을</m:t>
                    </m:r>
                    <m:r>
                      <a:rPr kumimoji="0" lang="en-US" altLang="ko-KR" dirty="0">
                        <a:latin typeface="Cambria Math"/>
                        <a:ea typeface="+mn-ea"/>
                      </a:rPr>
                      <m:t> </m:t>
                    </m:r>
                    <m:r>
                      <a:rPr kumimoji="0" lang="ko-KR" altLang="en-US" dirty="0">
                        <a:latin typeface="Cambria Math"/>
                        <a:ea typeface="+mn-ea"/>
                      </a:rPr>
                      <m:t>기각하고</m:t>
                    </m:r>
                    <m:r>
                      <a:rPr kumimoji="0" lang="en-US" altLang="ko-KR" dirty="0">
                        <a:latin typeface="Cambria Math"/>
                        <a:ea typeface="+mn-ea"/>
                      </a:rPr>
                      <m:t> </m:t>
                    </m:r>
                    <m:r>
                      <a:rPr kumimoji="0" lang="ko-KR" altLang="en-US" dirty="0">
                        <a:latin typeface="Cambria Math"/>
                        <a:ea typeface="+mn-ea"/>
                      </a:rPr>
                      <m:t>대립가설을</m:t>
                    </m:r>
                    <m:r>
                      <a:rPr kumimoji="0" lang="en-US" altLang="ko-KR" dirty="0">
                        <a:latin typeface="Cambria Math"/>
                        <a:ea typeface="+mn-ea"/>
                      </a:rPr>
                      <m:t> </m:t>
                    </m:r>
                    <m:r>
                      <a:rPr kumimoji="0" lang="ko-KR" altLang="en-US" dirty="0">
                        <a:latin typeface="Cambria Math"/>
                        <a:ea typeface="+mn-ea"/>
                      </a:rPr>
                      <m:t>채택</m:t>
                    </m:r>
                  </m:oMath>
                </a14:m>
                <a:endParaRPr kumimoji="0" lang="ko-KR" altLang="en-US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7" name="직사각형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1544" y="4659850"/>
                <a:ext cx="6479210" cy="406458"/>
              </a:xfrm>
              <a:prstGeom prst="rect">
                <a:avLst/>
              </a:prstGeom>
              <a:blipFill>
                <a:blip r:embed="rId3"/>
                <a:stretch>
                  <a:fillRect l="-282" b="-2238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347E9490-CF87-45EA-A65E-E80A8B43AE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3672" y="2132856"/>
            <a:ext cx="5210822" cy="168649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유의성 검정과 회귀계수의 신뢰구간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내용 개체 틀 1"/>
              <p:cNvSpPr txBox="1">
                <a:spLocks/>
              </p:cNvSpPr>
              <p:nvPr/>
            </p:nvSpPr>
            <p:spPr bwMode="auto">
              <a:xfrm>
                <a:off x="1774825" y="1066801"/>
                <a:ext cx="8642350" cy="6340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266700" indent="-266700" algn="l" rtl="0" eaLnBrk="0" fontAlgn="base" latinLnBrk="1" hangingPunct="0">
                  <a:lnSpc>
                    <a:spcPct val="150000"/>
                  </a:lnSpc>
                  <a:spcBef>
                    <a:spcPts val="0"/>
                  </a:spcBef>
                  <a:spcAft>
                    <a:spcPct val="0"/>
                  </a:spcAft>
                  <a:buClr>
                    <a:srgbClr val="FF6600"/>
                  </a:buClr>
                  <a:buFont typeface="Wingdings" pitchFamily="2" charset="2"/>
                  <a:buChar char="n"/>
                  <a:defRPr sz="2200" b="1" kern="1200">
                    <a:solidFill>
                      <a:schemeClr val="accent6">
                        <a:lumMod val="75000"/>
                      </a:schemeClr>
                    </a:solidFill>
                    <a:latin typeface="+mn-ea"/>
                    <a:ea typeface="+mn-ea"/>
                    <a:cs typeface="+mn-cs"/>
                  </a:defRPr>
                </a:lvl1pPr>
                <a:lvl2pPr marL="447675" indent="-180975" algn="l" rtl="0" eaLnBrk="0" fontAlgn="base" latinLnBrk="1" hangingPunct="0">
                  <a:spcBef>
                    <a:spcPct val="20000"/>
                  </a:spcBef>
                  <a:spcAft>
                    <a:spcPts val="400"/>
                  </a:spcAft>
                  <a:buClr>
                    <a:srgbClr val="FF6600"/>
                  </a:buClr>
                  <a:buFont typeface="Wingdings" pitchFamily="2" charset="2"/>
                  <a:buChar char="§"/>
                  <a:defRPr sz="2000" b="1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2pPr>
                <a:lvl3pPr marL="628650" indent="-180975" algn="l" rtl="0" eaLnBrk="0" fontAlgn="base" latinLnBrk="1" hangingPunct="0">
                  <a:spcBef>
                    <a:spcPct val="20000"/>
                  </a:spcBef>
                  <a:spcAft>
                    <a:spcPts val="300"/>
                  </a:spcAft>
                  <a:buClr>
                    <a:srgbClr val="FF6600"/>
                  </a:buClr>
                  <a:buFont typeface="Arial" charset="0"/>
                  <a:buChar char="•"/>
                  <a:defRPr sz="1600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3pPr>
                <a:lvl4pPr marL="809625" indent="-180975" algn="l" rtl="0" eaLnBrk="0" fontAlgn="base" latinLnBrk="1" hangingPunct="0">
                  <a:spcBef>
                    <a:spcPct val="20000"/>
                  </a:spcBef>
                  <a:spcAft>
                    <a:spcPts val="300"/>
                  </a:spcAft>
                  <a:buClr>
                    <a:srgbClr val="FF6600"/>
                  </a:buClr>
                  <a:buSzPct val="96000"/>
                  <a:buFont typeface="Arial" charset="0"/>
                  <a:buChar char="–"/>
                  <a:defRPr sz="1400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4pPr>
                <a:lvl5pPr marL="990600" indent="-180975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18E"/>
                  </a:buClr>
                  <a:buFont typeface="Arial" charset="0"/>
                  <a:buChar char="»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r>
                  <a:rPr kumimoji="0" lang="ko-KR" altLang="en-US" dirty="0"/>
                  <a:t>회귀계수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ko-KR" altLang="en-US" i="1">
                            <a:latin typeface="Cambria Math"/>
                          </a:rPr>
                          <m:t>𝜷</m:t>
                        </m:r>
                      </m:e>
                      <m:sub>
                        <m:r>
                          <a:rPr kumimoji="0" lang="en-US" altLang="ko-KR" i="1">
                            <a:latin typeface="Cambria Math"/>
                          </a:rPr>
                          <m:t>𝟎</m:t>
                        </m:r>
                      </m:sub>
                    </m:sSub>
                    <m:r>
                      <a:rPr kumimoji="0" lang="en-US" altLang="ko-KR" i="1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kumimoji="0"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altLang="ko-KR" i="1">
                            <a:latin typeface="Cambria Math"/>
                          </a:rPr>
                          <m:t> </m:t>
                        </m:r>
                        <m:r>
                          <a:rPr kumimoji="0" lang="ko-KR" altLang="en-US" i="1">
                            <a:latin typeface="Cambria Math"/>
                          </a:rPr>
                          <m:t>𝜷</m:t>
                        </m:r>
                      </m:e>
                      <m:sub>
                        <m:r>
                          <a:rPr kumimoji="0" lang="en-US" altLang="ko-KR" i="1">
                            <a:latin typeface="Cambria Math"/>
                          </a:rPr>
                          <m:t>𝟏</m:t>
                        </m:r>
                      </m:sub>
                    </m:sSub>
                    <m:r>
                      <a:rPr kumimoji="0" lang="en-US" altLang="ko-KR" i="1">
                        <a:latin typeface="Cambria Math"/>
                      </a:rPr>
                      <m:t> </m:t>
                    </m:r>
                  </m:oMath>
                </a14:m>
                <a:r>
                  <a:rPr kumimoji="0" lang="ko-KR" altLang="en-US" dirty="0">
                    <a:latin typeface="+mj-lt"/>
                  </a:rPr>
                  <a:t>의</a:t>
                </a:r>
                <a:r>
                  <a:rPr kumimoji="0" lang="en-US" altLang="ko-KR" dirty="0">
                    <a:latin typeface="+mj-lt"/>
                  </a:rPr>
                  <a:t> </a:t>
                </a:r>
                <a:r>
                  <a:rPr kumimoji="0" lang="ko-KR" altLang="en-US" dirty="0">
                    <a:latin typeface="+mj-lt"/>
                  </a:rPr>
                  <a:t>신뢰구간</a:t>
                </a:r>
                <a:endParaRPr kumimoji="0" lang="en-US" altLang="ko-KR" sz="18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내용 개체 틀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74825" y="1066801"/>
                <a:ext cx="8642350" cy="634008"/>
              </a:xfrm>
              <a:prstGeom prst="rect">
                <a:avLst/>
              </a:prstGeom>
              <a:blipFill>
                <a:blip r:embed="rId2"/>
                <a:stretch>
                  <a:fillRect l="-776" b="-2885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직사각형 12"/>
              <p:cNvSpPr/>
              <p:nvPr/>
            </p:nvSpPr>
            <p:spPr>
              <a:xfrm>
                <a:off x="1991545" y="1772816"/>
                <a:ext cx="6427209" cy="149028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kumimoji="0" lang="ko-KR" altLang="en-US" dirty="0">
                    <a:latin typeface="+mn-ea"/>
                    <a:ea typeface="+mn-ea"/>
                  </a:rPr>
                  <a:t>모회귀식을 </a:t>
                </a:r>
                <a14:m>
                  <m:oMath xmlns:m="http://schemas.openxmlformats.org/officeDocument/2006/math">
                    <m:r>
                      <a:rPr kumimoji="0" lang="en-US" altLang="ko-KR" i="1" dirty="0" smtClean="0">
                        <a:latin typeface="Cambria Math"/>
                        <a:ea typeface="+mn-ea"/>
                      </a:rPr>
                      <m:t>𝐸</m:t>
                    </m:r>
                    <m:r>
                      <a:rPr kumimoji="0" lang="en-US" altLang="ko-KR" i="1" dirty="0" smtClean="0">
                        <a:latin typeface="Cambria Math"/>
                        <a:ea typeface="+mn-ea"/>
                      </a:rPr>
                      <m:t>(</m:t>
                    </m:r>
                    <m:r>
                      <a:rPr kumimoji="0" lang="en-US" altLang="ko-KR" i="1" dirty="0" smtClean="0">
                        <a:latin typeface="Cambria Math"/>
                        <a:ea typeface="+mn-ea"/>
                      </a:rPr>
                      <m:t>𝑌</m:t>
                    </m:r>
                    <m:r>
                      <a:rPr kumimoji="0" lang="en-US" altLang="ko-KR" i="1" dirty="0" smtClean="0">
                        <a:latin typeface="Cambria Math"/>
                        <a:ea typeface="+mn-ea"/>
                      </a:rPr>
                      <m:t>│</m:t>
                    </m:r>
                    <m:r>
                      <a:rPr kumimoji="0" lang="en-US" altLang="ko-KR" i="1" dirty="0" smtClean="0">
                        <a:latin typeface="Cambria Math"/>
                        <a:ea typeface="+mn-ea"/>
                      </a:rPr>
                      <m:t>𝑋</m:t>
                    </m:r>
                    <m:r>
                      <a:rPr kumimoji="0" lang="en-US" altLang="ko-KR" i="1" dirty="0" smtClean="0">
                        <a:latin typeface="Cambria Math"/>
                        <a:ea typeface="+mn-ea"/>
                      </a:rPr>
                      <m:t>)=</m:t>
                    </m:r>
                    <m:sSub>
                      <m:sSubPr>
                        <m:ctrlPr>
                          <a:rPr kumimoji="0" lang="en-US" altLang="ko-KR" i="1" dirty="0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kumimoji="0" lang="ko-KR" altLang="en-US" i="1" dirty="0" smtClean="0">
                            <a:latin typeface="Cambria Math"/>
                            <a:ea typeface="+mn-ea"/>
                          </a:rPr>
                          <m:t>𝛽</m:t>
                        </m:r>
                      </m:e>
                      <m:sub>
                        <m:r>
                          <a:rPr kumimoji="0" lang="en-US" altLang="ko-KR" b="0" i="1" dirty="0" smtClean="0">
                            <a:latin typeface="Cambria Math"/>
                            <a:ea typeface="+mn-ea"/>
                          </a:rPr>
                          <m:t>0</m:t>
                        </m:r>
                      </m:sub>
                    </m:sSub>
                  </m:oMath>
                </a14:m>
                <a:r>
                  <a:rPr kumimoji="0" lang="en-US" altLang="ko-KR" dirty="0">
                    <a:latin typeface="+mn-ea"/>
                    <a:ea typeface="+mn-ea"/>
                  </a:rPr>
                  <a:t>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ko-KR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ko-KR" altLang="en-US" i="1" dirty="0">
                            <a:latin typeface="Cambria Math"/>
                          </a:rPr>
                          <m:t>𝛽</m:t>
                        </m:r>
                      </m:e>
                      <m:sub>
                        <m:r>
                          <a:rPr kumimoji="0" lang="en-US" altLang="ko-KR" b="0" i="1" dirty="0" smtClean="0">
                            <a:latin typeface="Cambria Math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kumimoji="0" lang="en-US" altLang="ko-KR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altLang="ko-KR" b="0" i="1" dirty="0" smtClean="0"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kumimoji="0" lang="en-US" altLang="ko-KR" b="0" i="1" dirty="0" smtClean="0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endParaRPr kumimoji="0" lang="en-US" altLang="ko-KR" dirty="0">
                  <a:latin typeface="+mn-ea"/>
                  <a:ea typeface="+mn-ea"/>
                </a:endParaRPr>
              </a:p>
              <a:p>
                <a:pPr>
                  <a:lnSpc>
                    <a:spcPct val="120000"/>
                  </a:lnSpc>
                </a:pPr>
                <a:r>
                  <a:rPr kumimoji="0" lang="ko-KR" altLang="en-US" dirty="0">
                    <a:latin typeface="+mn-ea"/>
                    <a:ea typeface="+mn-ea"/>
                  </a:rPr>
                  <a:t>추정된 </a:t>
                </a:r>
                <a:r>
                  <a:rPr kumimoji="0" lang="ko-KR" altLang="en-US" dirty="0" err="1">
                    <a:latin typeface="+mn-ea"/>
                    <a:ea typeface="+mn-ea"/>
                  </a:rPr>
                  <a:t>회귀식을</a:t>
                </a:r>
                <a:r>
                  <a:rPr kumimoji="0" lang="ko-KR" altLang="en-US" dirty="0">
                    <a:latin typeface="+mn-ea"/>
                    <a:ea typeface="+mn-ea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0" lang="ko-KR" alt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0" lang="en-US" altLang="ko-KR">
                            <a:latin typeface="Cambria Math"/>
                          </a:rPr>
                          <m:t>𝑌</m:t>
                        </m:r>
                      </m:e>
                    </m:acc>
                    <m:r>
                      <a:rPr kumimoji="0" lang="en-US" altLang="ko-KR">
                        <a:latin typeface="Cambria Math"/>
                      </a:rPr>
                      <m:t>=</m:t>
                    </m:r>
                    <m:acc>
                      <m:accPr>
                        <m:chr m:val="̂"/>
                        <m:ctrlPr>
                          <a:rPr kumimoji="0" lang="en-US" altLang="ko-K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0" lang="ko-KR" altLang="en-US">
                            <a:latin typeface="Cambria Math"/>
                          </a:rPr>
                          <m:t>𝛽</m:t>
                        </m:r>
                      </m:e>
                    </m:acc>
                    <m:r>
                      <m:rPr>
                        <m:nor/>
                      </m:rPr>
                      <a:rPr kumimoji="0" lang="en-US" altLang="ko-KR" baseline="-25000" dirty="0">
                        <a:latin typeface="+mn-ea"/>
                      </a:rPr>
                      <m:t>0</m:t>
                    </m:r>
                    <m:r>
                      <m:rPr>
                        <m:nor/>
                      </m:rPr>
                      <a:rPr kumimoji="0" lang="en-US" altLang="ko-KR" dirty="0">
                        <a:latin typeface="+mn-ea"/>
                      </a:rPr>
                      <m:t> +</m:t>
                    </m:r>
                    <m:acc>
                      <m:accPr>
                        <m:chr m:val="̂"/>
                        <m:ctrlPr>
                          <a:rPr kumimoji="0" lang="en-US" altLang="ko-K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0" lang="ko-KR" altLang="en-US">
                            <a:latin typeface="Cambria Math"/>
                          </a:rPr>
                          <m:t>𝛽</m:t>
                        </m:r>
                      </m:e>
                    </m:acc>
                    <m:r>
                      <m:rPr>
                        <m:nor/>
                      </m:rPr>
                      <a:rPr kumimoji="0" lang="en-US" altLang="ko-KR" baseline="-25000" dirty="0">
                        <a:latin typeface="+mn-ea"/>
                      </a:rPr>
                      <m:t>1</m:t>
                    </m:r>
                    <m:r>
                      <a:rPr kumimoji="0" lang="en-US" altLang="ko-KR" dirty="0" smtClean="0">
                        <a:latin typeface="Cambria Math"/>
                      </a:rPr>
                      <m:t> </m:t>
                    </m:r>
                    <m:sSub>
                      <m:sSubPr>
                        <m:ctrlPr>
                          <a:rPr kumimoji="0" lang="en-US" altLang="ko-KR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altLang="ko-KR" dirty="0"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kumimoji="0" lang="en-US" altLang="ko-KR" b="0" i="1" dirty="0" smtClean="0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0" lang="en-US" altLang="ko-KR" dirty="0">
                    <a:latin typeface="+mn-ea"/>
                    <a:ea typeface="+mn-ea"/>
                  </a:rPr>
                  <a:t> </a:t>
                </a:r>
                <a:r>
                  <a:rPr kumimoji="0" lang="ko-KR" altLang="en-US" dirty="0">
                    <a:latin typeface="+mn-ea"/>
                    <a:ea typeface="+mn-ea"/>
                  </a:rPr>
                  <a:t>이라면</a:t>
                </a:r>
                <a:endParaRPr kumimoji="0" lang="en-US" altLang="ko-KR" dirty="0">
                  <a:latin typeface="+mn-ea"/>
                  <a:ea typeface="+mn-ea"/>
                </a:endParaRPr>
              </a:p>
              <a:p>
                <a:pPr>
                  <a:lnSpc>
                    <a:spcPct val="120000"/>
                  </a:lnSpc>
                </a:pPr>
                <a:endParaRPr kumimoji="0" lang="en-US" altLang="ko-KR" dirty="0">
                  <a:latin typeface="+mn-ea"/>
                  <a:ea typeface="+mn-ea"/>
                </a:endParaRPr>
              </a:p>
              <a:p>
                <a:pPr>
                  <a:lnSpc>
                    <a:spcPct val="120000"/>
                  </a:lnSpc>
                </a:pPr>
                <a:r>
                  <a:rPr kumimoji="0" lang="ko-KR" altLang="en-US" dirty="0">
                    <a:latin typeface="+mn-ea"/>
                    <a:ea typeface="+mn-ea"/>
                  </a:rPr>
                  <a:t>유의수준을 기준으로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ko-KR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ko-KR" altLang="en-US" i="1" dirty="0">
                            <a:latin typeface="Cambria Math"/>
                          </a:rPr>
                          <m:t>𝛽</m:t>
                        </m:r>
                      </m:e>
                      <m:sub>
                        <m:r>
                          <a:rPr kumimoji="0" lang="en-US" altLang="ko-KR" i="1" dirty="0">
                            <a:latin typeface="Cambria Math"/>
                          </a:rPr>
                          <m:t>0</m:t>
                        </m:r>
                      </m:sub>
                    </m:sSub>
                  </m:oMath>
                </a14:m>
                <a:r>
                  <a:rPr kumimoji="0" lang="ko-KR" altLang="en-US" dirty="0">
                    <a:latin typeface="+mn-ea"/>
                    <a:ea typeface="+mn-ea"/>
                  </a:rPr>
                  <a:t>와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ko-KR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ko-KR" altLang="en-US" i="1" dirty="0">
                            <a:latin typeface="Cambria Math"/>
                          </a:rPr>
                          <m:t>𝛽</m:t>
                        </m:r>
                      </m:e>
                      <m:sub>
                        <m:r>
                          <a:rPr kumimoji="0" lang="en-US" altLang="ko-KR" b="0" i="1" dirty="0" smtClean="0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0" lang="ko-KR" altLang="en-US" dirty="0">
                    <a:latin typeface="+mn-ea"/>
                    <a:ea typeface="+mn-ea"/>
                  </a:rPr>
                  <a:t>의 신뢰구간을 추정할 수 있다</a:t>
                </a:r>
                <a:r>
                  <a:rPr kumimoji="0" lang="en-US" altLang="ko-KR" dirty="0">
                    <a:latin typeface="+mn-ea"/>
                    <a:ea typeface="+mn-ea"/>
                  </a:rPr>
                  <a:t>. </a:t>
                </a:r>
              </a:p>
            </p:txBody>
          </p:sp>
        </mc:Choice>
        <mc:Fallback xmlns="">
          <p:sp>
            <p:nvSpPr>
              <p:cNvPr id="13" name="직사각형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1545" y="1772816"/>
                <a:ext cx="6427209" cy="1490280"/>
              </a:xfrm>
              <a:prstGeom prst="rect">
                <a:avLst/>
              </a:prstGeom>
              <a:blipFill>
                <a:blip r:embed="rId3"/>
                <a:stretch>
                  <a:fillRect l="-854" b="-36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직사각형 13"/>
              <p:cNvSpPr/>
              <p:nvPr/>
            </p:nvSpPr>
            <p:spPr>
              <a:xfrm>
                <a:off x="1991544" y="3842916"/>
                <a:ext cx="2559868" cy="4064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0" lang="en-US" altLang="ko-KR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0" lang="ko-KR" altLang="en-US">
                            <a:latin typeface="Cambria Math"/>
                          </a:rPr>
                          <m:t>𝛽</m:t>
                        </m:r>
                      </m:e>
                    </m:acc>
                    <m:r>
                      <m:rPr>
                        <m:nor/>
                      </m:rPr>
                      <a:rPr kumimoji="0" lang="en-US" altLang="ko-KR" baseline="-25000" dirty="0">
                        <a:latin typeface="+mn-ea"/>
                      </a:rPr>
                      <m:t>0</m:t>
                    </m:r>
                    <m:r>
                      <m:rPr>
                        <m:nor/>
                      </m:rPr>
                      <a:rPr kumimoji="0" lang="en-US" altLang="ko-KR" dirty="0">
                        <a:latin typeface="+mn-ea"/>
                      </a:rPr>
                      <m:t> </m:t>
                    </m:r>
                    <m:r>
                      <a:rPr kumimoji="0" lang="ko-KR" altLang="en-US" dirty="0">
                        <a:latin typeface="Cambria Math"/>
                        <a:ea typeface="+mn-ea"/>
                      </a:rPr>
                      <m:t>와</m:t>
                    </m:r>
                    <m:r>
                      <a:rPr kumimoji="0" lang="en-US" altLang="ko-KR" b="0" i="1" dirty="0" smtClean="0">
                        <a:latin typeface="Cambria Math"/>
                      </a:rPr>
                      <m:t> </m:t>
                    </m:r>
                    <m:acc>
                      <m:accPr>
                        <m:chr m:val="̂"/>
                        <m:ctrlPr>
                          <a:rPr kumimoji="0" lang="en-US" altLang="ko-K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0" lang="ko-KR" altLang="en-US">
                            <a:latin typeface="Cambria Math"/>
                          </a:rPr>
                          <m:t>𝛽</m:t>
                        </m:r>
                      </m:e>
                    </m:acc>
                    <m:r>
                      <m:rPr>
                        <m:nor/>
                      </m:rPr>
                      <a:rPr kumimoji="0" lang="en-US" altLang="ko-KR" baseline="-25000" dirty="0">
                        <a:latin typeface="+mn-ea"/>
                      </a:rPr>
                      <m:t>1</m:t>
                    </m:r>
                  </m:oMath>
                </a14:m>
                <a:r>
                  <a:rPr kumimoji="0" lang="en-US" altLang="ko-KR" dirty="0">
                    <a:latin typeface="+mn-ea"/>
                    <a:ea typeface="+mn-ea"/>
                  </a:rPr>
                  <a:t> </a:t>
                </a:r>
                <a:r>
                  <a:rPr kumimoji="0" lang="ko-KR" altLang="en-US" dirty="0">
                    <a:latin typeface="+mn-ea"/>
                    <a:ea typeface="+mn-ea"/>
                  </a:rPr>
                  <a:t>의 신뢰구간은</a:t>
                </a:r>
                <a:endParaRPr kumimoji="0" lang="en-US" altLang="ko-KR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14" name="직사각형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1544" y="3842916"/>
                <a:ext cx="2559868" cy="406458"/>
              </a:xfrm>
              <a:prstGeom prst="rect">
                <a:avLst/>
              </a:prstGeom>
              <a:blipFill>
                <a:blip r:embed="rId4"/>
                <a:stretch>
                  <a:fillRect l="-714" r="-1429" b="-2238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B44BB99A-87C9-4457-B433-B3A420E2F7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52424" y="4581128"/>
            <a:ext cx="7315984" cy="987278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유의성 검정과 회귀계수의 신뢰구간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7F0B0429-2454-41A4-95C5-012DCC3919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4826" y="1268760"/>
            <a:ext cx="8785670" cy="4843536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4826" y="1265238"/>
            <a:ext cx="8640763" cy="151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083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유의성 검정 </a:t>
            </a:r>
            <a:r>
              <a:rPr lang="en-US" altLang="ko-KR">
                <a:solidFill>
                  <a:srgbClr val="C00000"/>
                </a:solidFill>
              </a:rPr>
              <a:t>(</a:t>
            </a:r>
            <a:r>
              <a:rPr lang="ko-KR" altLang="en-US">
                <a:solidFill>
                  <a:srgbClr val="C00000"/>
                </a:solidFill>
              </a:rPr>
              <a:t>예제 풀이</a:t>
            </a:r>
            <a:r>
              <a:rPr lang="en-US" altLang="ko-KR">
                <a:solidFill>
                  <a:srgbClr val="C00000"/>
                </a:solidFill>
              </a:rPr>
              <a:t>_</a:t>
            </a:r>
            <a:r>
              <a:rPr lang="ko-KR" altLang="en-US">
                <a:solidFill>
                  <a:srgbClr val="C00000"/>
                </a:solidFill>
              </a:rPr>
              <a:t>회귀계수의 신뢰구간</a:t>
            </a:r>
            <a:r>
              <a:rPr lang="en-US" altLang="ko-KR">
                <a:solidFill>
                  <a:srgbClr val="C00000"/>
                </a:solidFill>
              </a:rPr>
              <a:t>)</a:t>
            </a:r>
            <a:endParaRPr lang="ko-KR" altLang="en-US">
              <a:solidFill>
                <a:srgbClr val="C00000"/>
              </a:solidFill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7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유의성 검정 </a:t>
            </a:r>
            <a:r>
              <a:rPr lang="en-US" altLang="ko-KR">
                <a:solidFill>
                  <a:srgbClr val="C00000"/>
                </a:solidFill>
              </a:rPr>
              <a:t>(</a:t>
            </a:r>
            <a:r>
              <a:rPr lang="ko-KR" altLang="en-US">
                <a:solidFill>
                  <a:srgbClr val="C00000"/>
                </a:solidFill>
              </a:rPr>
              <a:t>예제 풀이</a:t>
            </a:r>
            <a:r>
              <a:rPr lang="en-US" altLang="ko-KR">
                <a:solidFill>
                  <a:srgbClr val="C00000"/>
                </a:solidFill>
              </a:rPr>
              <a:t>_</a:t>
            </a:r>
            <a:r>
              <a:rPr lang="ko-KR" altLang="en-US">
                <a:solidFill>
                  <a:srgbClr val="C00000"/>
                </a:solidFill>
              </a:rPr>
              <a:t>회귀계수의 신뢰구간</a:t>
            </a:r>
            <a:r>
              <a:rPr lang="en-US" altLang="ko-KR">
                <a:solidFill>
                  <a:srgbClr val="C00000"/>
                </a:solidFill>
              </a:rPr>
              <a:t>)</a:t>
            </a:r>
            <a:endParaRPr lang="ko-KR" altLang="en-US">
              <a:solidFill>
                <a:srgbClr val="C00000"/>
              </a:solidFill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2063750" y="1341439"/>
            <a:ext cx="7080250" cy="575394"/>
            <a:chOff x="539750" y="1341439"/>
            <a:chExt cx="7080250" cy="575394"/>
          </a:xfrm>
        </p:grpSpPr>
        <p:pic>
          <p:nvPicPr>
            <p:cNvPr id="47106" name="그림 2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3958"/>
            <a:stretch/>
          </p:blipFill>
          <p:spPr bwMode="auto">
            <a:xfrm>
              <a:off x="539750" y="1341439"/>
              <a:ext cx="7080250" cy="5753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" name="직사각형 1"/>
            <p:cNvSpPr/>
            <p:nvPr/>
          </p:nvSpPr>
          <p:spPr>
            <a:xfrm>
              <a:off x="3013472" y="1452488"/>
              <a:ext cx="542528" cy="3923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r>
                <a:rPr kumimoji="0" lang="ko-KR" altLang="en-US" dirty="0">
                  <a:solidFill>
                    <a:schemeClr val="tx1"/>
                  </a:solidFill>
                  <a:latin typeface="+mn-ea"/>
                </a:rPr>
                <a:t>이고</a:t>
              </a:r>
              <a:r>
                <a:rPr kumimoji="0" lang="en-US" altLang="ko-KR" dirty="0">
                  <a:solidFill>
                    <a:schemeClr val="tx1"/>
                  </a:solidFill>
                  <a:latin typeface="+mn-ea"/>
                </a:rPr>
                <a:t>,</a:t>
              </a:r>
              <a:endParaRPr kumimoji="0" lang="ko-KR" altLang="en-US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6531372" y="1452488"/>
              <a:ext cx="726678" cy="3923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r>
                <a:rPr kumimoji="0" lang="ko-KR" altLang="en-US" dirty="0">
                  <a:solidFill>
                    <a:schemeClr val="tx1"/>
                  </a:solidFill>
                  <a:latin typeface="+mn-ea"/>
                </a:rPr>
                <a:t>이므로</a:t>
              </a: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2092325" y="2780929"/>
            <a:ext cx="7048511" cy="2971799"/>
            <a:chOff x="568324" y="3143251"/>
            <a:chExt cx="7048511" cy="2971799"/>
          </a:xfrm>
        </p:grpSpPr>
        <p:pic>
          <p:nvPicPr>
            <p:cNvPr id="9" name="그림 2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775"/>
            <a:stretch/>
          </p:blipFill>
          <p:spPr bwMode="auto">
            <a:xfrm>
              <a:off x="568324" y="3143251"/>
              <a:ext cx="7048511" cy="29717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" name="직사각형 12"/>
            <p:cNvSpPr/>
            <p:nvPr/>
          </p:nvSpPr>
          <p:spPr>
            <a:xfrm>
              <a:off x="927496" y="3186038"/>
              <a:ext cx="2253853" cy="3923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r>
                <a:rPr kumimoji="0" lang="ko-KR" altLang="en-US" dirty="0">
                  <a:solidFill>
                    <a:schemeClr val="tx1"/>
                  </a:solidFill>
                  <a:latin typeface="+mn-ea"/>
                </a:rPr>
                <a:t>의 신뢰구간을 구하면</a:t>
              </a: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927496" y="4862438"/>
              <a:ext cx="2253853" cy="3923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r>
                <a:rPr kumimoji="0" lang="ko-KR" altLang="en-US" dirty="0">
                  <a:solidFill>
                    <a:schemeClr val="tx1"/>
                  </a:solidFill>
                  <a:latin typeface="+mn-ea"/>
                </a:rPr>
                <a:t>의 신뢰구간을 구하면</a:t>
              </a:r>
            </a:p>
          </p:txBody>
        </p:sp>
      </p:grp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단순회귀분석 </a:t>
            </a:r>
            <a:r>
              <a:rPr lang="en-US" altLang="ko-KR">
                <a:solidFill>
                  <a:srgbClr val="C00000"/>
                </a:solidFill>
              </a:rPr>
              <a:t>(</a:t>
            </a:r>
            <a:r>
              <a:rPr lang="ko-KR" altLang="en-US">
                <a:solidFill>
                  <a:srgbClr val="C00000"/>
                </a:solidFill>
              </a:rPr>
              <a:t>예제 </a:t>
            </a:r>
            <a:r>
              <a:rPr lang="en-US" altLang="ko-KR">
                <a:solidFill>
                  <a:srgbClr val="C00000"/>
                </a:solidFill>
              </a:rPr>
              <a:t>Excel </a:t>
            </a:r>
            <a:r>
              <a:rPr lang="ko-KR" altLang="en-US">
                <a:solidFill>
                  <a:srgbClr val="C00000"/>
                </a:solidFill>
              </a:rPr>
              <a:t>풀이</a:t>
            </a:r>
            <a:r>
              <a:rPr lang="en-US" altLang="ko-KR">
                <a:solidFill>
                  <a:srgbClr val="C00000"/>
                </a:solidFill>
              </a:rPr>
              <a:t>)</a:t>
            </a:r>
            <a:endParaRPr lang="ko-KR" altLang="en-US">
              <a:solidFill>
                <a:srgbClr val="C00000"/>
              </a:solidFill>
            </a:endParaRPr>
          </a:p>
        </p:txBody>
      </p:sp>
      <p:pic>
        <p:nvPicPr>
          <p:cNvPr id="48131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4826" y="1268414"/>
            <a:ext cx="8569325" cy="973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 dirty="0">
                <a:solidFill>
                  <a:srgbClr val="C00000"/>
                </a:solidFill>
              </a:rPr>
              <a:t>회귀분석의 기본</a:t>
            </a:r>
            <a:r>
              <a:rPr lang="en-US" altLang="ko-KR" dirty="0">
                <a:solidFill>
                  <a:srgbClr val="C00000"/>
                </a:solidFill>
              </a:rPr>
              <a:t> </a:t>
            </a:r>
            <a:endParaRPr lang="ko-KR" altLang="en-US" dirty="0">
              <a:solidFill>
                <a:srgbClr val="C00000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D177DC0B-4D55-430D-8587-7E5836B2C8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4826" y="1268760"/>
            <a:ext cx="8785670" cy="4841083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단순회귀분석 </a:t>
            </a:r>
            <a:r>
              <a:rPr lang="en-US" altLang="ko-KR">
                <a:solidFill>
                  <a:srgbClr val="C00000"/>
                </a:solidFill>
              </a:rPr>
              <a:t>(</a:t>
            </a:r>
            <a:r>
              <a:rPr lang="ko-KR" altLang="en-US">
                <a:solidFill>
                  <a:srgbClr val="C00000"/>
                </a:solidFill>
              </a:rPr>
              <a:t>예제 </a:t>
            </a:r>
            <a:r>
              <a:rPr lang="en-US" altLang="ko-KR">
                <a:solidFill>
                  <a:srgbClr val="C00000"/>
                </a:solidFill>
              </a:rPr>
              <a:t>Excel </a:t>
            </a:r>
            <a:r>
              <a:rPr lang="ko-KR" altLang="en-US">
                <a:solidFill>
                  <a:srgbClr val="C00000"/>
                </a:solidFill>
              </a:rPr>
              <a:t>풀이</a:t>
            </a:r>
            <a:r>
              <a:rPr lang="en-US" altLang="ko-KR">
                <a:solidFill>
                  <a:srgbClr val="C00000"/>
                </a:solidFill>
              </a:rPr>
              <a:t>)</a:t>
            </a:r>
            <a:endParaRPr lang="ko-KR" altLang="en-US">
              <a:solidFill>
                <a:srgbClr val="C00000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98411AAB-FD70-4FFD-B9ED-C126EE02AD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7588" y="1116681"/>
            <a:ext cx="7416824" cy="5559995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9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단순회귀분석 </a:t>
            </a:r>
            <a:r>
              <a:rPr lang="en-US" altLang="ko-KR">
                <a:solidFill>
                  <a:srgbClr val="C00000"/>
                </a:solidFill>
              </a:rPr>
              <a:t>(</a:t>
            </a:r>
            <a:r>
              <a:rPr lang="ko-KR" altLang="en-US">
                <a:solidFill>
                  <a:srgbClr val="C00000"/>
                </a:solidFill>
              </a:rPr>
              <a:t>예제 </a:t>
            </a:r>
            <a:r>
              <a:rPr lang="en-US" altLang="ko-KR">
                <a:solidFill>
                  <a:srgbClr val="C00000"/>
                </a:solidFill>
              </a:rPr>
              <a:t>Excel </a:t>
            </a:r>
            <a:r>
              <a:rPr lang="ko-KR" altLang="en-US">
                <a:solidFill>
                  <a:srgbClr val="C00000"/>
                </a:solidFill>
              </a:rPr>
              <a:t>풀이</a:t>
            </a:r>
            <a:r>
              <a:rPr lang="en-US" altLang="ko-KR">
                <a:solidFill>
                  <a:srgbClr val="C00000"/>
                </a:solidFill>
              </a:rPr>
              <a:t>)</a:t>
            </a:r>
            <a:endParaRPr lang="ko-KR" altLang="en-US">
              <a:solidFill>
                <a:srgbClr val="C00000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E7C26DD7-7C69-49DB-8114-22A2808776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6633" y="1112884"/>
            <a:ext cx="7418733" cy="5556202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단순회귀분석 </a:t>
            </a:r>
            <a:r>
              <a:rPr lang="en-US" altLang="ko-KR">
                <a:solidFill>
                  <a:srgbClr val="C00000"/>
                </a:solidFill>
              </a:rPr>
              <a:t>(</a:t>
            </a:r>
            <a:r>
              <a:rPr lang="ko-KR" altLang="en-US">
                <a:solidFill>
                  <a:srgbClr val="C00000"/>
                </a:solidFill>
              </a:rPr>
              <a:t>예제 </a:t>
            </a:r>
            <a:r>
              <a:rPr lang="en-US" altLang="ko-KR">
                <a:solidFill>
                  <a:srgbClr val="C00000"/>
                </a:solidFill>
              </a:rPr>
              <a:t>Excel </a:t>
            </a:r>
            <a:r>
              <a:rPr lang="ko-KR" altLang="en-US">
                <a:solidFill>
                  <a:srgbClr val="C00000"/>
                </a:solidFill>
              </a:rPr>
              <a:t>풀이</a:t>
            </a:r>
            <a:r>
              <a:rPr lang="en-US" altLang="ko-KR">
                <a:solidFill>
                  <a:srgbClr val="C00000"/>
                </a:solidFill>
              </a:rPr>
              <a:t>_</a:t>
            </a:r>
            <a:r>
              <a:rPr lang="ko-KR" altLang="en-US">
                <a:solidFill>
                  <a:srgbClr val="C00000"/>
                </a:solidFill>
              </a:rPr>
              <a:t>완성</a:t>
            </a:r>
            <a:r>
              <a:rPr lang="en-US" altLang="ko-KR">
                <a:solidFill>
                  <a:srgbClr val="C00000"/>
                </a:solidFill>
              </a:rPr>
              <a:t>)</a:t>
            </a:r>
            <a:endParaRPr lang="ko-KR" altLang="en-US">
              <a:solidFill>
                <a:srgbClr val="C00000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088A8DFA-FE13-40F5-9A6C-415FB33974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181" y="1124744"/>
            <a:ext cx="8497638" cy="5477321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279650" y="1444005"/>
            <a:ext cx="4636206" cy="8359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latinLnBrk="1" hangingPunct="1">
              <a:lnSpc>
                <a:spcPct val="110000"/>
              </a:lnSpc>
              <a:spcAft>
                <a:spcPts val="300"/>
              </a:spcAft>
              <a:defRPr/>
            </a:pPr>
            <a:r>
              <a:rPr lang="en-US" altLang="ko-KR" sz="4800" b="1" spc="-150" dirty="0">
                <a:ea typeface="맑은 고딕" panose="020B0503020000020004" pitchFamily="50" charset="-127"/>
                <a:cs typeface="+mj-cs"/>
              </a:rPr>
              <a:t>03 </a:t>
            </a:r>
            <a:r>
              <a:rPr lang="ko-KR" altLang="en-US" sz="4800" b="1" spc="-150" dirty="0">
                <a:ea typeface="맑은 고딕" panose="020B0503020000020004" pitchFamily="50" charset="-127"/>
                <a:cs typeface="+mj-cs"/>
              </a:rPr>
              <a:t>다중회귀분석</a:t>
            </a:r>
            <a:endParaRPr lang="en-US" altLang="en-US" sz="4800" b="1" spc="-150" dirty="0"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4" name="TextBox 3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3216276" y="2349500"/>
            <a:ext cx="6911975" cy="375552"/>
          </a:xfrm>
          <a:prstGeom prst="rect">
            <a:avLst/>
          </a:prstGeom>
          <a:blipFill rotWithShape="0">
            <a:blip r:embed="rId2"/>
            <a:stretch>
              <a:fillRect l="-794" t="-9677" b="-24194"/>
            </a:stretch>
          </a:blipFill>
        </p:spPr>
        <p:txBody>
          <a:bodyPr/>
          <a:lstStyle/>
          <a:p>
            <a:pPr>
              <a:defRPr/>
            </a:pPr>
            <a:r>
              <a:rPr lang="ko-KR" altLang="en-US" dirty="0">
                <a:noFill/>
                <a:ea typeface="맑은 고딕" panose="020B0503020000020004" pitchFamily="50" charset="-127"/>
              </a:rPr>
              <a:t> 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다중회귀분석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C22DB953-A565-43E5-9BDD-7ACD26A84E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4826" y="1124744"/>
            <a:ext cx="8713662" cy="4819818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다중회귀분석의 개념과 특징</a:t>
            </a:r>
          </a:p>
        </p:txBody>
      </p:sp>
      <p:sp>
        <p:nvSpPr>
          <p:cNvPr id="6" name="내용 개체 틀 1"/>
          <p:cNvSpPr>
            <a:spLocks noGrp="1"/>
          </p:cNvSpPr>
          <p:nvPr>
            <p:ph idx="1"/>
          </p:nvPr>
        </p:nvSpPr>
        <p:spPr>
          <a:xfrm>
            <a:off x="1774825" y="1066801"/>
            <a:ext cx="8642350" cy="5472113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다중회귀분석</a:t>
            </a:r>
            <a:r>
              <a:rPr lang="en-US" altLang="ko-KR" dirty="0"/>
              <a:t>(multiple regression analysis)</a:t>
            </a:r>
          </a:p>
          <a:p>
            <a:pPr marL="0" indent="0">
              <a:buNone/>
              <a:defRPr/>
            </a:pPr>
            <a:endParaRPr lang="en-US" altLang="ko-KR" sz="1800" b="0" dirty="0">
              <a:solidFill>
                <a:schemeClr val="tx1"/>
              </a:solidFill>
            </a:endParaRPr>
          </a:p>
          <a:p>
            <a:pPr marL="0" indent="0">
              <a:buNone/>
              <a:defRPr/>
            </a:pPr>
            <a:r>
              <a:rPr lang="ko-KR" altLang="en-US" sz="1800" b="0" dirty="0">
                <a:solidFill>
                  <a:schemeClr val="tx1"/>
                </a:solidFill>
              </a:rPr>
              <a:t>   종속변수에 영향을 미치는 독립변수가 여러 개인 경우에 실시하는 회귀분석</a:t>
            </a:r>
            <a:endParaRPr lang="en-US" altLang="ko-KR" sz="1800" b="0" dirty="0">
              <a:solidFill>
                <a:schemeClr val="tx1"/>
              </a:solidFill>
            </a:endParaRPr>
          </a:p>
          <a:p>
            <a:pPr marL="0" indent="0">
              <a:buNone/>
              <a:defRPr/>
            </a:pPr>
            <a:endParaRPr lang="en-US" altLang="ko-KR" sz="1800" b="0" dirty="0">
              <a:solidFill>
                <a:schemeClr val="tx1"/>
              </a:solidFill>
            </a:endParaRPr>
          </a:p>
          <a:p>
            <a:pPr marL="0" indent="0">
              <a:buNone/>
              <a:defRPr/>
            </a:pPr>
            <a:endParaRPr lang="en-US" altLang="ko-KR" sz="1800" b="0" dirty="0">
              <a:solidFill>
                <a:schemeClr val="tx1"/>
              </a:solidFill>
            </a:endParaRPr>
          </a:p>
          <a:p>
            <a:pPr marL="0" indent="0">
              <a:buNone/>
              <a:defRPr/>
            </a:pPr>
            <a:r>
              <a:rPr lang="en-US" altLang="ko-KR" sz="1800" b="0" dirty="0">
                <a:solidFill>
                  <a:schemeClr val="tx1"/>
                </a:solidFill>
              </a:rPr>
              <a:t>              </a:t>
            </a:r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endParaRPr lang="en-US" altLang="ko-KR" sz="1050" dirty="0"/>
          </a:p>
          <a:p>
            <a:pPr>
              <a:defRPr/>
            </a:pPr>
            <a:endParaRPr lang="en-US" altLang="ko-KR" dirty="0"/>
          </a:p>
          <a:p>
            <a:pPr marL="0" indent="0">
              <a:buNone/>
              <a:defRPr/>
            </a:pPr>
            <a:endParaRPr lang="en-US" altLang="ko-KR" sz="1800" b="0" dirty="0">
              <a:solidFill>
                <a:schemeClr val="tx1"/>
              </a:solidFill>
            </a:endParaRPr>
          </a:p>
          <a:p>
            <a:pPr marL="0" indent="0">
              <a:buNone/>
              <a:defRPr/>
            </a:pPr>
            <a:endParaRPr lang="en-US" altLang="ko-KR" sz="1800" b="0" dirty="0">
              <a:solidFill>
                <a:schemeClr val="tx1"/>
              </a:solidFill>
            </a:endParaRPr>
          </a:p>
        </p:txBody>
      </p:sp>
      <p:pic>
        <p:nvPicPr>
          <p:cNvPr id="54276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3976" y="3219451"/>
            <a:ext cx="4035425" cy="2513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다중회귀분석의 개념과 특징</a:t>
            </a:r>
          </a:p>
        </p:txBody>
      </p:sp>
      <p:pic>
        <p:nvPicPr>
          <p:cNvPr id="55299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624"/>
          <a:stretch/>
        </p:blipFill>
        <p:spPr bwMode="auto">
          <a:xfrm>
            <a:off x="1992313" y="4330701"/>
            <a:ext cx="7848600" cy="544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직사각형 4"/>
              <p:cNvSpPr/>
              <p:nvPr/>
            </p:nvSpPr>
            <p:spPr>
              <a:xfrm>
                <a:off x="1825924" y="1308472"/>
                <a:ext cx="6934373" cy="82438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none" lIns="0" tIns="0" rIns="0" bIns="0" rtlCol="0" anchor="t"/>
              <a:lstStyle/>
              <a:p>
                <a:pPr>
                  <a:lnSpc>
                    <a:spcPct val="120000"/>
                  </a:lnSpc>
                </a:pPr>
                <a:r>
                  <a:rPr kumimoji="0" lang="ko-KR" altLang="en-US" dirty="0">
                    <a:solidFill>
                      <a:schemeClr val="tx1"/>
                    </a:solidFill>
                    <a:latin typeface="+mn-ea"/>
                  </a:rPr>
                  <a:t>다중회귀모형에서 독립변수의 개수가 </a:t>
                </a:r>
                <a14:m>
                  <m:oMath xmlns:m="http://schemas.openxmlformats.org/officeDocument/2006/math">
                    <m:r>
                      <a:rPr kumimoji="0" lang="en-US" altLang="ko-KR" i="1" dirty="0" smtClean="0">
                        <a:solidFill>
                          <a:schemeClr val="tx1"/>
                        </a:solidFill>
                        <a:latin typeface="Cambria Math"/>
                      </a:rPr>
                      <m:t>𝑖</m:t>
                    </m:r>
                  </m:oMath>
                </a14:m>
                <a:r>
                  <a:rPr kumimoji="0" lang="ko-KR" altLang="en-US" dirty="0">
                    <a:solidFill>
                      <a:schemeClr val="tx1"/>
                    </a:solidFill>
                    <a:latin typeface="+mn-ea"/>
                  </a:rPr>
                  <a:t>개라면</a:t>
                </a:r>
                <a:endParaRPr kumimoji="0" lang="en-US" altLang="ko-KR" dirty="0">
                  <a:solidFill>
                    <a:schemeClr val="tx1"/>
                  </a:solidFill>
                  <a:latin typeface="+mn-ea"/>
                </a:endParaRPr>
              </a:p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altLang="ko-KR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𝑋</m:t>
                          </m:r>
                        </m:e>
                        <m:sub>
                          <m:r>
                            <a:rPr kumimoji="0" lang="en-US" altLang="ko-KR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kumimoji="0" lang="en-US" altLang="ko-KR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 </m:t>
                      </m:r>
                      <m:r>
                        <a:rPr kumimoji="0" lang="ko-KR" altLang="en-US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와</m:t>
                      </m:r>
                      <m:r>
                        <a:rPr kumimoji="0" lang="en-US" altLang="ko-KR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 </m:t>
                      </m:r>
                      <m:r>
                        <a:rPr kumimoji="0" lang="ko-KR" altLang="en-US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각</m:t>
                      </m:r>
                      <m:r>
                        <a:rPr kumimoji="0" lang="en-US" altLang="ko-KR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 </m:t>
                      </m:r>
                      <m:r>
                        <a:rPr kumimoji="0" lang="ko-KR" altLang="en-US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독립변수에서의</m:t>
                      </m:r>
                      <m:r>
                        <a:rPr kumimoji="0" lang="en-US" altLang="ko-KR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 </m:t>
                      </m:r>
                      <m:r>
                        <a:rPr kumimoji="0" lang="ko-KR" altLang="en-US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측정치</m:t>
                      </m:r>
                      <m:r>
                        <a:rPr kumimoji="0" lang="en-US" altLang="ko-KR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 </m:t>
                      </m:r>
                      <m:r>
                        <a:rPr kumimoji="0" lang="ko-KR" altLang="en-US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개수를</m:t>
                      </m:r>
                      <m:r>
                        <a:rPr kumimoji="0" lang="en-US" altLang="ko-KR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 </m:t>
                      </m:r>
                      <m:r>
                        <a:rPr kumimoji="0" lang="en-US" altLang="ko-KR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𝑗</m:t>
                      </m:r>
                      <m:r>
                        <a:rPr kumimoji="0" lang="ko-KR" altLang="en-US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로</m:t>
                      </m:r>
                      <m:r>
                        <a:rPr kumimoji="0" lang="en-US" altLang="ko-KR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 </m:t>
                      </m:r>
                      <m:r>
                        <a:rPr kumimoji="0" lang="ko-KR" altLang="en-US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구분하여</m:t>
                      </m:r>
                      <m:r>
                        <a:rPr kumimoji="0" lang="en-US" altLang="ko-KR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 </m:t>
                      </m:r>
                      <m:r>
                        <a:rPr kumimoji="0" lang="ko-KR" altLang="en-US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설명할</m:t>
                      </m:r>
                      <m:r>
                        <a:rPr kumimoji="0" lang="en-US" altLang="ko-KR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 </m:t>
                      </m:r>
                      <m:r>
                        <a:rPr kumimoji="0" lang="ko-KR" altLang="en-US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수</m:t>
                      </m:r>
                      <m:r>
                        <a:rPr kumimoji="0" lang="en-US" altLang="ko-KR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 </m:t>
                      </m:r>
                      <m:r>
                        <a:rPr kumimoji="0" lang="ko-KR" altLang="en-US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있다</m:t>
                      </m:r>
                      <m:r>
                        <a:rPr kumimoji="0" lang="en-US" altLang="ko-KR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. </m:t>
                      </m:r>
                    </m:oMath>
                  </m:oMathPara>
                </a14:m>
                <a:endParaRPr kumimoji="0" lang="ko-KR" altLang="en-US" dirty="0">
                  <a:solidFill>
                    <a:schemeClr val="tx1"/>
                  </a:solidFill>
                  <a:latin typeface="+mn-ea"/>
                </a:endParaRPr>
              </a:p>
            </p:txBody>
          </p:sp>
        </mc:Choice>
        <mc:Fallback xmlns="">
          <p:sp>
            <p:nvSpPr>
              <p:cNvPr id="5" name="직사각형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5924" y="1308472"/>
                <a:ext cx="6934373" cy="824384"/>
              </a:xfrm>
              <a:prstGeom prst="rect">
                <a:avLst/>
              </a:prstGeom>
              <a:blipFill>
                <a:blip r:embed="rId3"/>
                <a:stretch>
                  <a:fillRect l="-2111" t="-666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/>
          <p:cNvSpPr/>
          <p:nvPr/>
        </p:nvSpPr>
        <p:spPr>
          <a:xfrm>
            <a:off x="1825924" y="2727697"/>
            <a:ext cx="6934373" cy="8243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>
              <a:lnSpc>
                <a:spcPct val="120000"/>
              </a:lnSpc>
            </a:pPr>
            <a:r>
              <a:rPr kumimoji="0" lang="ko-KR" altLang="en-US" dirty="0">
                <a:solidFill>
                  <a:schemeClr val="tx1"/>
                </a:solidFill>
                <a:latin typeface="+mn-ea"/>
              </a:rPr>
              <a:t>다중회귀모형의 </a:t>
            </a:r>
            <a:r>
              <a:rPr kumimoji="0" lang="ko-KR" altLang="en-US" dirty="0" err="1">
                <a:solidFill>
                  <a:schemeClr val="tx1"/>
                </a:solidFill>
                <a:latin typeface="+mn-ea"/>
              </a:rPr>
              <a:t>회귀식은</a:t>
            </a:r>
            <a:endParaRPr kumimoji="0" lang="ko-KR" altLang="en-US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7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50" t="46656" r="21137" b="38147"/>
          <a:stretch/>
        </p:blipFill>
        <p:spPr bwMode="auto">
          <a:xfrm>
            <a:off x="3048000" y="3152776"/>
            <a:ext cx="5133976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1825924" y="3984998"/>
            <a:ext cx="7864177" cy="3330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>
              <a:lnSpc>
                <a:spcPct val="120000"/>
              </a:lnSpc>
            </a:pPr>
            <a:r>
              <a:rPr kumimoji="0" lang="ko-KR" altLang="en-US" dirty="0">
                <a:solidFill>
                  <a:schemeClr val="tx1"/>
                </a:solidFill>
                <a:latin typeface="+mn-ea"/>
              </a:rPr>
              <a:t>개별 측정치들 사이의 차이인 </a:t>
            </a:r>
            <a:r>
              <a:rPr kumimoji="0" lang="ko-KR" altLang="en-US" dirty="0" err="1">
                <a:solidFill>
                  <a:schemeClr val="tx1"/>
                </a:solidFill>
                <a:latin typeface="+mn-ea"/>
              </a:rPr>
              <a:t>잔차를</a:t>
            </a:r>
            <a:r>
              <a:rPr kumimoji="0" lang="ko-KR" altLang="en-US" dirty="0">
                <a:solidFill>
                  <a:schemeClr val="tx1"/>
                </a:solidFill>
                <a:latin typeface="+mn-ea"/>
              </a:rPr>
              <a:t> </a:t>
            </a:r>
            <a:r>
              <a:rPr kumimoji="0" lang="ko-KR" altLang="en-US" dirty="0" err="1">
                <a:solidFill>
                  <a:schemeClr val="tx1"/>
                </a:solidFill>
                <a:latin typeface="+mn-ea"/>
              </a:rPr>
              <a:t>회귀식에</a:t>
            </a:r>
            <a:r>
              <a:rPr kumimoji="0" lang="ko-KR" altLang="en-US" dirty="0">
                <a:solidFill>
                  <a:schemeClr val="tx1"/>
                </a:solidFill>
                <a:latin typeface="+mn-ea"/>
              </a:rPr>
              <a:t> 반영한 확률적 회귀모형은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다중회귀분석의 개념과 특징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1BAB7394-C257-4AD1-935E-F74C325782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5086" y="1120801"/>
            <a:ext cx="7441828" cy="5548285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다중회귀분석의 회귀계수 계산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직사각형 5"/>
              <p:cNvSpPr/>
              <p:nvPr/>
            </p:nvSpPr>
            <p:spPr>
              <a:xfrm>
                <a:off x="1825924" y="1308472"/>
                <a:ext cx="6934373" cy="82438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none" lIns="0" tIns="0" rIns="0" bIns="0" rtlCol="0" anchor="t"/>
              <a:lstStyle/>
              <a:p>
                <a:pPr>
                  <a:lnSpc>
                    <a:spcPct val="120000"/>
                  </a:lnSpc>
                </a:pPr>
                <a:r>
                  <a:rPr kumimoji="0" lang="ko-KR" altLang="en-US" dirty="0">
                    <a:solidFill>
                      <a:schemeClr val="tx1"/>
                    </a:solidFill>
                    <a:latin typeface="+mn-ea"/>
                  </a:rPr>
                  <a:t>다중회귀분석에서 회귀계수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ko-KR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kumimoji="0" lang="en-US" altLang="ko-KR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kumimoji="0" lang="ko-KR" altLang="en-US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kumimoji="0" lang="en-US" altLang="ko-KR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kumimoji="0" lang="ko-KR" altLang="en-US" b="0" i="1" smtClean="0">
                        <a:solidFill>
                          <a:schemeClr val="tx1"/>
                        </a:solidFill>
                        <a:latin typeface="Cambria Math"/>
                      </a:rPr>
                      <m:t>를</m:t>
                    </m:r>
                    <m:r>
                      <a:rPr kumimoji="0" lang="en-US" altLang="ko-KR" b="0" i="1" smtClean="0">
                        <a:solidFill>
                          <a:schemeClr val="tx1"/>
                        </a:solidFill>
                        <a:latin typeface="Cambria Math"/>
                      </a:rPr>
                      <m:t> </m:t>
                    </m:r>
                    <m:r>
                      <a:rPr kumimoji="0" lang="ko-KR" altLang="en-US" b="0" i="1" smtClean="0">
                        <a:solidFill>
                          <a:schemeClr val="tx1"/>
                        </a:solidFill>
                        <a:latin typeface="Cambria Math"/>
                      </a:rPr>
                      <m:t>계산하는</m:t>
                    </m:r>
                    <m:r>
                      <a:rPr kumimoji="0" lang="en-US" altLang="ko-KR" b="0" i="1" smtClean="0">
                        <a:solidFill>
                          <a:schemeClr val="tx1"/>
                        </a:solidFill>
                        <a:latin typeface="Cambria Math"/>
                      </a:rPr>
                      <m:t> </m:t>
                    </m:r>
                    <m:r>
                      <a:rPr kumimoji="0" lang="ko-KR" altLang="en-US" b="0" i="1" smtClean="0">
                        <a:solidFill>
                          <a:schemeClr val="tx1"/>
                        </a:solidFill>
                        <a:latin typeface="Cambria Math"/>
                      </a:rPr>
                      <m:t>방법은</m:t>
                    </m:r>
                  </m:oMath>
                </a14:m>
                <a:endParaRPr kumimoji="0" lang="en-US" altLang="ko-KR" b="0" dirty="0">
                  <a:solidFill>
                    <a:schemeClr val="tx1"/>
                  </a:solidFill>
                  <a:latin typeface="+mn-ea"/>
                </a:endParaRPr>
              </a:p>
              <a:p>
                <a:pPr>
                  <a:lnSpc>
                    <a:spcPct val="120000"/>
                  </a:lnSpc>
                </a:pPr>
                <a:r>
                  <a:rPr kumimoji="0" lang="ko-KR" altLang="en-US" dirty="0">
                    <a:solidFill>
                      <a:schemeClr val="tx1"/>
                    </a:solidFill>
                    <a:latin typeface="+mn-ea"/>
                  </a:rPr>
                  <a:t>독립변수의 수가 늘었다는 것 외에는 단순회귀분석과 동일</a:t>
                </a:r>
              </a:p>
            </p:txBody>
          </p:sp>
        </mc:Choice>
        <mc:Fallback xmlns="">
          <p:sp>
            <p:nvSpPr>
              <p:cNvPr id="6" name="직사각형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5924" y="1308472"/>
                <a:ext cx="6934373" cy="824384"/>
              </a:xfrm>
              <a:prstGeom prst="rect">
                <a:avLst/>
              </a:prstGeom>
              <a:blipFill>
                <a:blip r:embed="rId2"/>
                <a:stretch>
                  <a:fillRect l="-2111" t="-592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그룹 1"/>
          <p:cNvGrpSpPr/>
          <p:nvPr/>
        </p:nvGrpSpPr>
        <p:grpSpPr>
          <a:xfrm>
            <a:off x="2219476" y="2477289"/>
            <a:ext cx="7260901" cy="885767"/>
            <a:chOff x="222250" y="2304257"/>
            <a:chExt cx="8537575" cy="1041510"/>
          </a:xfrm>
        </p:grpSpPr>
        <p:pic>
          <p:nvPicPr>
            <p:cNvPr id="7" name="그림 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2430"/>
            <a:stretch/>
          </p:blipFill>
          <p:spPr bwMode="auto">
            <a:xfrm>
              <a:off x="222250" y="2304257"/>
              <a:ext cx="8537575" cy="515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그림 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73" t="29095" r="77612" b="43335"/>
            <a:stretch/>
          </p:blipFill>
          <p:spPr bwMode="auto">
            <a:xfrm>
              <a:off x="749301" y="2830624"/>
              <a:ext cx="1384299" cy="5151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0" name="직사각형 9"/>
          <p:cNvSpPr/>
          <p:nvPr/>
        </p:nvSpPr>
        <p:spPr>
          <a:xfrm>
            <a:off x="3856654" y="2995286"/>
            <a:ext cx="671804" cy="3617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>
              <a:lnSpc>
                <a:spcPct val="120000"/>
              </a:lnSpc>
            </a:pPr>
            <a:r>
              <a:rPr kumimoji="0" lang="ko-KR" altLang="en-US">
                <a:solidFill>
                  <a:schemeClr val="tx1"/>
                </a:solidFill>
                <a:latin typeface="+mn-ea"/>
              </a:rPr>
              <a:t>를</a:t>
            </a:r>
            <a:r>
              <a:rPr kumimoji="0" lang="ko-KR" altLang="en-US" dirty="0">
                <a:solidFill>
                  <a:schemeClr val="tx1"/>
                </a:solidFill>
                <a:latin typeface="+mn-ea"/>
              </a:rPr>
              <a:t> 뺀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2203452" y="4282504"/>
            <a:ext cx="5850889" cy="370632"/>
            <a:chOff x="679451" y="4282504"/>
            <a:chExt cx="5850889" cy="370632"/>
          </a:xfrm>
        </p:grpSpPr>
        <p:pic>
          <p:nvPicPr>
            <p:cNvPr id="57348" name="그림 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2082" r="22357" b="5386"/>
            <a:stretch/>
          </p:blipFill>
          <p:spPr bwMode="auto">
            <a:xfrm>
              <a:off x="679451" y="4282504"/>
              <a:ext cx="5835649" cy="3706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직사각형 11"/>
            <p:cNvSpPr/>
            <p:nvPr/>
          </p:nvSpPr>
          <p:spPr>
            <a:xfrm>
              <a:off x="1397304" y="4346947"/>
              <a:ext cx="1026810" cy="30125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none" lIns="0" tIns="0" rIns="0" bIns="0" rtlCol="0" anchor="t"/>
            <a:lstStyle/>
            <a:p>
              <a:pPr>
                <a:lnSpc>
                  <a:spcPct val="120000"/>
                </a:lnSpc>
              </a:pPr>
              <a:r>
                <a:rPr kumimoji="0" lang="ko-KR" altLang="en-US" dirty="0">
                  <a:solidFill>
                    <a:schemeClr val="tx1"/>
                  </a:solidFill>
                  <a:latin typeface="+mn-ea"/>
                </a:rPr>
                <a:t>의 나머지</a:t>
              </a: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2908922" y="4346947"/>
              <a:ext cx="3621418" cy="30125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none" lIns="0" tIns="0" rIns="0" bIns="0" rtlCol="0" anchor="t"/>
            <a:lstStyle/>
            <a:p>
              <a:pPr>
                <a:lnSpc>
                  <a:spcPct val="120000"/>
                </a:lnSpc>
              </a:pPr>
              <a:r>
                <a:rPr kumimoji="0" lang="ko-KR" altLang="en-US" dirty="0" err="1">
                  <a:solidFill>
                    <a:schemeClr val="tx1"/>
                  </a:solidFill>
                  <a:latin typeface="+mn-ea"/>
                </a:rPr>
                <a:t>를</a:t>
              </a:r>
              <a:r>
                <a:rPr kumimoji="0" lang="ko-KR" altLang="en-US" dirty="0">
                  <a:solidFill>
                    <a:schemeClr val="tx1"/>
                  </a:solidFill>
                  <a:latin typeface="+mn-ea"/>
                </a:rPr>
                <a:t> 최소로 하는 </a:t>
              </a:r>
              <a:r>
                <a:rPr kumimoji="0" lang="ko-KR" altLang="en-US" dirty="0" err="1">
                  <a:solidFill>
                    <a:schemeClr val="tx1"/>
                  </a:solidFill>
                  <a:latin typeface="+mn-ea"/>
                </a:rPr>
                <a:t>최소자승법을</a:t>
              </a:r>
              <a:r>
                <a:rPr kumimoji="0" lang="ko-KR" altLang="en-US" dirty="0">
                  <a:solidFill>
                    <a:schemeClr val="tx1"/>
                  </a:solidFill>
                  <a:latin typeface="+mn-ea"/>
                </a:rPr>
                <a:t> 사용</a:t>
              </a:r>
            </a:p>
          </p:txBody>
        </p:sp>
      </p:grp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다중회귀분석의 회귀계수 계산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39FA3819-E6E5-483D-A121-32F3B3E57E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4826" y="1700808"/>
            <a:ext cx="9444770" cy="3384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3651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 dirty="0">
                <a:solidFill>
                  <a:srgbClr val="C00000"/>
                </a:solidFill>
              </a:rPr>
              <a:t>회귀분석의 기본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1774825" y="1066801"/>
            <a:ext cx="8642350" cy="5472113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독립변수</a:t>
            </a:r>
            <a:r>
              <a:rPr lang="en-US" altLang="ko-KR" dirty="0"/>
              <a:t>(independent variable)</a:t>
            </a:r>
          </a:p>
          <a:p>
            <a:pPr marL="0" indent="0">
              <a:buNone/>
              <a:defRPr/>
            </a:pPr>
            <a:r>
              <a:rPr lang="ko-KR" altLang="en-US" sz="1800" b="0" dirty="0">
                <a:solidFill>
                  <a:schemeClr val="tx1"/>
                </a:solidFill>
              </a:rPr>
              <a:t>연구나 조사의 연구모델에서 변수에 일어나는 현상을 설명하거나 원인이 되어 </a:t>
            </a:r>
            <a:endParaRPr lang="en-US" altLang="ko-KR" sz="1800" b="0" dirty="0">
              <a:solidFill>
                <a:schemeClr val="tx1"/>
              </a:solidFill>
            </a:endParaRPr>
          </a:p>
          <a:p>
            <a:pPr marL="0" indent="0">
              <a:buNone/>
              <a:defRPr/>
            </a:pPr>
            <a:r>
              <a:rPr lang="ko-KR" altLang="en-US" sz="1800" b="0" dirty="0">
                <a:solidFill>
                  <a:schemeClr val="tx1"/>
                </a:solidFill>
              </a:rPr>
              <a:t>다른 변수에 영향을 주는 변수</a:t>
            </a:r>
            <a:endParaRPr lang="en-US" altLang="ko-KR" sz="1800" b="0" dirty="0">
              <a:solidFill>
                <a:schemeClr val="tx1"/>
              </a:solidFill>
            </a:endParaRPr>
          </a:p>
          <a:p>
            <a:pPr marL="0" indent="0">
              <a:buNone/>
              <a:defRPr/>
            </a:pPr>
            <a:endParaRPr lang="en-US" altLang="ko-KR" sz="1800" b="0" dirty="0">
              <a:solidFill>
                <a:schemeClr val="tx1"/>
              </a:solidFill>
            </a:endParaRPr>
          </a:p>
          <a:p>
            <a:pPr>
              <a:defRPr/>
            </a:pPr>
            <a:r>
              <a:rPr lang="ko-KR" altLang="en-US" dirty="0"/>
              <a:t>종속변수</a:t>
            </a:r>
            <a:r>
              <a:rPr lang="en-US" altLang="ko-KR" dirty="0"/>
              <a:t>(dependent variable)</a:t>
            </a:r>
          </a:p>
          <a:p>
            <a:pPr marL="0" indent="0">
              <a:buNone/>
              <a:defRPr/>
            </a:pPr>
            <a:r>
              <a:rPr lang="ko-KR" altLang="en-US" sz="1800" b="0" dirty="0">
                <a:solidFill>
                  <a:schemeClr val="tx1"/>
                </a:solidFill>
              </a:rPr>
              <a:t>연구나 조사의 연구모델에서 설명되거나 결과가 되어 다른 변수로부터 영향을 </a:t>
            </a:r>
            <a:endParaRPr lang="en-US" altLang="ko-KR" sz="1800" b="0" dirty="0">
              <a:solidFill>
                <a:schemeClr val="tx1"/>
              </a:solidFill>
            </a:endParaRPr>
          </a:p>
          <a:p>
            <a:pPr marL="0" indent="0">
              <a:buNone/>
              <a:defRPr/>
            </a:pPr>
            <a:r>
              <a:rPr lang="ko-KR" altLang="en-US" sz="1800" b="0" dirty="0">
                <a:solidFill>
                  <a:schemeClr val="tx1"/>
                </a:solidFill>
              </a:rPr>
              <a:t>받는 변수</a:t>
            </a:r>
          </a:p>
        </p:txBody>
      </p:sp>
      <p:pic>
        <p:nvPicPr>
          <p:cNvPr id="13316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5157788"/>
            <a:ext cx="4876800" cy="66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5783797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다중회귀분석의 회귀계수 계산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2CA3ED0D-DA58-4E77-8A37-033E9505B0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4826" y="1484784"/>
            <a:ext cx="8641654" cy="1796554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다중회귀분석의 회귀계수 계산 </a:t>
            </a:r>
            <a:r>
              <a:rPr lang="en-US" altLang="ko-KR">
                <a:solidFill>
                  <a:srgbClr val="C00000"/>
                </a:solidFill>
              </a:rPr>
              <a:t>(</a:t>
            </a:r>
            <a:r>
              <a:rPr lang="ko-KR" altLang="en-US">
                <a:solidFill>
                  <a:srgbClr val="C00000"/>
                </a:solidFill>
              </a:rPr>
              <a:t>예제 </a:t>
            </a:r>
            <a:r>
              <a:rPr lang="en-US" altLang="ko-KR">
                <a:solidFill>
                  <a:srgbClr val="C00000"/>
                </a:solidFill>
              </a:rPr>
              <a:t>Excel </a:t>
            </a:r>
            <a:r>
              <a:rPr lang="ko-KR" altLang="en-US">
                <a:solidFill>
                  <a:srgbClr val="C00000"/>
                </a:solidFill>
              </a:rPr>
              <a:t>풀이</a:t>
            </a:r>
            <a:r>
              <a:rPr lang="en-US" altLang="ko-KR">
                <a:solidFill>
                  <a:srgbClr val="C00000"/>
                </a:solidFill>
              </a:rPr>
              <a:t>)</a:t>
            </a:r>
            <a:endParaRPr lang="ko-KR" altLang="en-US">
              <a:solidFill>
                <a:srgbClr val="C00000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35118201-9DED-41EA-8827-FDA19B1675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3205" y="1052736"/>
            <a:ext cx="8065590" cy="5540116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다중회귀분석의 회귀계수 계산 </a:t>
            </a:r>
            <a:r>
              <a:rPr lang="en-US" altLang="ko-KR">
                <a:solidFill>
                  <a:srgbClr val="C00000"/>
                </a:solidFill>
              </a:rPr>
              <a:t>(</a:t>
            </a:r>
            <a:r>
              <a:rPr lang="ko-KR" altLang="en-US">
                <a:solidFill>
                  <a:srgbClr val="C00000"/>
                </a:solidFill>
              </a:rPr>
              <a:t>예제 </a:t>
            </a:r>
            <a:r>
              <a:rPr lang="en-US" altLang="ko-KR">
                <a:solidFill>
                  <a:srgbClr val="C00000"/>
                </a:solidFill>
              </a:rPr>
              <a:t>Excel </a:t>
            </a:r>
            <a:r>
              <a:rPr lang="ko-KR" altLang="en-US">
                <a:solidFill>
                  <a:srgbClr val="C00000"/>
                </a:solidFill>
              </a:rPr>
              <a:t>풀이</a:t>
            </a:r>
            <a:r>
              <a:rPr lang="en-US" altLang="ko-KR">
                <a:solidFill>
                  <a:srgbClr val="C00000"/>
                </a:solidFill>
              </a:rPr>
              <a:t>)</a:t>
            </a:r>
            <a:endParaRPr lang="ko-KR" altLang="en-US">
              <a:solidFill>
                <a:srgbClr val="C00000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B322BA7D-3973-463D-8BD9-C33DA3AAF6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7588" y="1056179"/>
            <a:ext cx="7416824" cy="509841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303E0ADA-1C54-4A0F-8B68-95DD47489D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8425" y="6201117"/>
            <a:ext cx="6915150" cy="542925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9217718" cy="549275"/>
          </a:xfrm>
        </p:spPr>
        <p:txBody>
          <a:bodyPr/>
          <a:lstStyle/>
          <a:p>
            <a:r>
              <a:rPr lang="ko-KR" altLang="en-US" dirty="0">
                <a:solidFill>
                  <a:srgbClr val="C00000"/>
                </a:solidFill>
              </a:rPr>
              <a:t>다중회귀분석의 회귀계수 계산 </a:t>
            </a:r>
            <a:r>
              <a:rPr lang="en-US" altLang="ko-KR" dirty="0">
                <a:solidFill>
                  <a:srgbClr val="C00000"/>
                </a:solidFill>
              </a:rPr>
              <a:t>(</a:t>
            </a:r>
            <a:r>
              <a:rPr lang="ko-KR" altLang="en-US" dirty="0">
                <a:solidFill>
                  <a:srgbClr val="C00000"/>
                </a:solidFill>
              </a:rPr>
              <a:t>예제 </a:t>
            </a:r>
            <a:r>
              <a:rPr lang="en-US" altLang="ko-KR" dirty="0">
                <a:solidFill>
                  <a:srgbClr val="C00000"/>
                </a:solidFill>
              </a:rPr>
              <a:t>Excel </a:t>
            </a:r>
            <a:r>
              <a:rPr lang="ko-KR" altLang="en-US" dirty="0">
                <a:solidFill>
                  <a:srgbClr val="C00000"/>
                </a:solidFill>
              </a:rPr>
              <a:t>풀이 완성</a:t>
            </a:r>
            <a:r>
              <a:rPr lang="en-US" altLang="ko-KR" dirty="0">
                <a:solidFill>
                  <a:srgbClr val="C00000"/>
                </a:solidFill>
              </a:rPr>
              <a:t>)</a:t>
            </a:r>
            <a:endParaRPr lang="ko-KR" altLang="en-US" dirty="0">
              <a:solidFill>
                <a:srgbClr val="C00000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3751FF3D-E7BF-4DC0-8A9E-1D0405D335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4826" y="1220910"/>
            <a:ext cx="8713662" cy="4258649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9217718" cy="549275"/>
          </a:xfrm>
        </p:spPr>
        <p:txBody>
          <a:bodyPr/>
          <a:lstStyle/>
          <a:p>
            <a:r>
              <a:rPr lang="ko-KR" altLang="en-US" dirty="0">
                <a:solidFill>
                  <a:srgbClr val="C00000"/>
                </a:solidFill>
              </a:rPr>
              <a:t>다중회귀분석의 회귀계수 계산 </a:t>
            </a:r>
            <a:r>
              <a:rPr lang="en-US" altLang="ko-KR" dirty="0">
                <a:solidFill>
                  <a:srgbClr val="C00000"/>
                </a:solidFill>
              </a:rPr>
              <a:t>(</a:t>
            </a:r>
            <a:r>
              <a:rPr lang="ko-KR" altLang="en-US" dirty="0">
                <a:solidFill>
                  <a:srgbClr val="C00000"/>
                </a:solidFill>
              </a:rPr>
              <a:t>예제 </a:t>
            </a:r>
            <a:r>
              <a:rPr lang="en-US" altLang="ko-KR" dirty="0">
                <a:solidFill>
                  <a:srgbClr val="C00000"/>
                </a:solidFill>
              </a:rPr>
              <a:t>Excel </a:t>
            </a:r>
            <a:r>
              <a:rPr lang="ko-KR" altLang="en-US" dirty="0">
                <a:solidFill>
                  <a:srgbClr val="C00000"/>
                </a:solidFill>
              </a:rPr>
              <a:t>풀이 완성</a:t>
            </a:r>
            <a:r>
              <a:rPr lang="en-US" altLang="ko-KR" dirty="0">
                <a:solidFill>
                  <a:srgbClr val="C00000"/>
                </a:solidFill>
              </a:rPr>
              <a:t>)</a:t>
            </a:r>
            <a:endParaRPr lang="ko-KR" altLang="en-US" dirty="0">
              <a:solidFill>
                <a:srgbClr val="C00000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7F240DE0-4637-4871-AF7A-D6FC242283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7608" y="695325"/>
            <a:ext cx="6953250" cy="616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03837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9217718" cy="549275"/>
          </a:xfrm>
        </p:spPr>
        <p:txBody>
          <a:bodyPr/>
          <a:lstStyle/>
          <a:p>
            <a:r>
              <a:rPr lang="ko-KR" altLang="en-US" dirty="0">
                <a:solidFill>
                  <a:srgbClr val="C00000"/>
                </a:solidFill>
              </a:rPr>
              <a:t>다중회귀분석의 회귀계수 계산 </a:t>
            </a:r>
            <a:r>
              <a:rPr lang="en-US" altLang="ko-KR" dirty="0">
                <a:solidFill>
                  <a:srgbClr val="C00000"/>
                </a:solidFill>
              </a:rPr>
              <a:t>(</a:t>
            </a:r>
            <a:r>
              <a:rPr lang="ko-KR" altLang="en-US" dirty="0">
                <a:solidFill>
                  <a:srgbClr val="C00000"/>
                </a:solidFill>
              </a:rPr>
              <a:t>예제 </a:t>
            </a:r>
            <a:r>
              <a:rPr lang="en-US" altLang="ko-KR" dirty="0">
                <a:solidFill>
                  <a:srgbClr val="C00000"/>
                </a:solidFill>
              </a:rPr>
              <a:t>Excel </a:t>
            </a:r>
            <a:r>
              <a:rPr lang="ko-KR" altLang="en-US" dirty="0">
                <a:solidFill>
                  <a:srgbClr val="C00000"/>
                </a:solidFill>
              </a:rPr>
              <a:t>풀이 완성</a:t>
            </a:r>
            <a:r>
              <a:rPr lang="en-US" altLang="ko-KR" dirty="0">
                <a:solidFill>
                  <a:srgbClr val="C00000"/>
                </a:solidFill>
              </a:rPr>
              <a:t>)</a:t>
            </a:r>
            <a:endParaRPr lang="ko-KR" altLang="en-US" dirty="0">
              <a:solidFill>
                <a:srgbClr val="C00000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B35B13A1-731E-45EC-97A5-D928950641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9375" y="1204912"/>
            <a:ext cx="6953250" cy="444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58422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제목 1"/>
          <p:cNvSpPr>
            <a:spLocks noGrp="1"/>
          </p:cNvSpPr>
          <p:nvPr>
            <p:ph type="title"/>
          </p:nvPr>
        </p:nvSpPr>
        <p:spPr>
          <a:xfrm>
            <a:off x="1774825" y="188914"/>
            <a:ext cx="8497888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적합도 검정과 분산분석</a:t>
            </a:r>
          </a:p>
        </p:txBody>
      </p:sp>
      <p:sp>
        <p:nvSpPr>
          <p:cNvPr id="4" name="내용 개체 틀 1"/>
          <p:cNvSpPr>
            <a:spLocks noGrp="1"/>
          </p:cNvSpPr>
          <p:nvPr>
            <p:ph idx="1"/>
          </p:nvPr>
        </p:nvSpPr>
        <p:spPr>
          <a:xfrm>
            <a:off x="1774825" y="1066801"/>
            <a:ext cx="8642350" cy="88900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적합도 검정</a:t>
            </a:r>
            <a:endParaRPr lang="en-US" altLang="ko-KR" dirty="0"/>
          </a:p>
          <a:p>
            <a:pPr marL="0" indent="0">
              <a:buNone/>
              <a:defRPr/>
            </a:pPr>
            <a:r>
              <a:rPr lang="ko-KR" altLang="en-US" sz="1800" b="0" dirty="0">
                <a:solidFill>
                  <a:schemeClr val="tx1"/>
                </a:solidFill>
              </a:rPr>
              <a:t>   도출한 회귀식이 어느 정도 측정치들을 설명하는지를 나타냄</a:t>
            </a:r>
            <a:endParaRPr lang="en-US" altLang="ko-KR" dirty="0"/>
          </a:p>
          <a:p>
            <a:pPr marL="0" indent="0">
              <a:buNone/>
              <a:defRPr/>
            </a:pPr>
            <a:endParaRPr lang="en-US" altLang="ko-KR" sz="1800" b="0" dirty="0">
              <a:solidFill>
                <a:schemeClr val="tx1"/>
              </a:solidFill>
            </a:endParaRPr>
          </a:p>
          <a:p>
            <a:pPr marL="0" indent="0">
              <a:buNone/>
              <a:defRPr/>
            </a:pPr>
            <a:endParaRPr lang="en-US" altLang="ko-KR" sz="1800" b="0" dirty="0">
              <a:solidFill>
                <a:schemeClr val="tx1"/>
              </a:solidFill>
            </a:endParaRPr>
          </a:p>
        </p:txBody>
      </p:sp>
      <p:pic>
        <p:nvPicPr>
          <p:cNvPr id="64516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00" t="35862"/>
          <a:stretch/>
        </p:blipFill>
        <p:spPr bwMode="auto">
          <a:xfrm>
            <a:off x="4483100" y="2742828"/>
            <a:ext cx="2638672" cy="742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2316088" y="2411596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ko-KR" altLang="en-US" dirty="0">
                <a:latin typeface="+mn-ea"/>
                <a:ea typeface="+mn-ea"/>
              </a:rPr>
              <a:t>다중회귀분석에서 결정계수는</a:t>
            </a:r>
            <a:endParaRPr lang="en-US" altLang="ko-KR" dirty="0">
              <a:latin typeface="+mn-ea"/>
              <a:ea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직사각형 8"/>
              <p:cNvSpPr/>
              <p:nvPr/>
            </p:nvSpPr>
            <p:spPr>
              <a:xfrm>
                <a:off x="2326828" y="4100697"/>
                <a:ext cx="7729612" cy="72513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  <a:defRPr/>
                </a:pPr>
                <a:r>
                  <a:rPr lang="ko-KR" altLang="en-US" dirty="0">
                    <a:latin typeface="+mn-ea"/>
                    <a:ea typeface="+mn-ea"/>
                  </a:rPr>
                  <a:t>독립변수가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𝑖</m:t>
                    </m:r>
                  </m:oMath>
                </a14:m>
                <a:r>
                  <a:rPr lang="ko-KR" altLang="en-US" dirty="0">
                    <a:latin typeface="+mn-ea"/>
                    <a:ea typeface="+mn-ea"/>
                  </a:rPr>
                  <a:t>개로 늘어나기 때문에</a:t>
                </a:r>
                <a:endParaRPr lang="en-US" altLang="ko-KR" dirty="0">
                  <a:latin typeface="+mn-ea"/>
                  <a:ea typeface="+mn-ea"/>
                </a:endParaRPr>
              </a:p>
              <a:p>
                <a:pPr>
                  <a:lnSpc>
                    <a:spcPct val="120000"/>
                  </a:lnSpc>
                  <a:defRPr/>
                </a:pPr>
                <a:r>
                  <a:rPr lang="ko-KR" altLang="en-US" dirty="0">
                    <a:latin typeface="+mn-ea"/>
                    <a:ea typeface="+mn-ea"/>
                  </a:rPr>
                  <a:t>독립변수의 개수가 늘어나는 만큼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/>
                            <a:ea typeface="+mn-ea"/>
                          </a:rPr>
                          <m:t>𝑅</m:t>
                        </m:r>
                      </m:e>
                      <m:sup>
                        <m:r>
                          <a:rPr lang="en-US" altLang="ko-KR" b="0" i="1" smtClean="0">
                            <a:latin typeface="Cambria Math"/>
                            <a:ea typeface="+mn-ea"/>
                          </a:rPr>
                          <m:t>2</m:t>
                        </m:r>
                      </m:sup>
                    </m:sSup>
                  </m:oMath>
                </a14:m>
                <a:r>
                  <a:rPr lang="ko-KR" altLang="en-US" b="0" i="0" dirty="0">
                    <a:latin typeface="+mj-lt"/>
                    <a:ea typeface="+mn-ea"/>
                  </a:rPr>
                  <a:t>이</a:t>
                </a:r>
                <a:r>
                  <a:rPr lang="en-US" altLang="ko-KR" b="0" i="0" dirty="0">
                    <a:latin typeface="+mj-lt"/>
                    <a:ea typeface="+mn-ea"/>
                  </a:rPr>
                  <a:t> </a:t>
                </a:r>
                <a:r>
                  <a:rPr lang="ko-KR" altLang="en-US" b="0" i="0" dirty="0">
                    <a:latin typeface="+mj-lt"/>
                    <a:ea typeface="+mn-ea"/>
                  </a:rPr>
                  <a:t>변화하는</a:t>
                </a:r>
                <a:r>
                  <a:rPr lang="en-US" altLang="ko-KR" b="0" i="0" dirty="0">
                    <a:latin typeface="+mj-lt"/>
                    <a:ea typeface="+mn-ea"/>
                  </a:rPr>
                  <a:t> </a:t>
                </a:r>
                <a:r>
                  <a:rPr lang="ko-KR" altLang="en-US" b="0" i="0" dirty="0">
                    <a:latin typeface="+mj-lt"/>
                    <a:ea typeface="+mn-ea"/>
                  </a:rPr>
                  <a:t>정도를</a:t>
                </a:r>
                <a:r>
                  <a:rPr lang="en-US" altLang="ko-KR" b="0" i="0" dirty="0">
                    <a:latin typeface="+mj-lt"/>
                    <a:ea typeface="+mn-ea"/>
                  </a:rPr>
                  <a:t> </a:t>
                </a:r>
                <a:r>
                  <a:rPr lang="ko-KR" altLang="en-US" b="0" i="0" dirty="0">
                    <a:latin typeface="+mj-lt"/>
                    <a:ea typeface="+mn-ea"/>
                  </a:rPr>
                  <a:t>수정해야</a:t>
                </a:r>
                <a:r>
                  <a:rPr lang="en-US" altLang="ko-KR" b="0" i="0" dirty="0">
                    <a:latin typeface="+mj-lt"/>
                    <a:ea typeface="+mn-ea"/>
                  </a:rPr>
                  <a:t> </a:t>
                </a:r>
                <a:r>
                  <a:rPr lang="ko-KR" altLang="en-US" b="0" i="0" dirty="0">
                    <a:latin typeface="+mj-lt"/>
                    <a:ea typeface="+mn-ea"/>
                  </a:rPr>
                  <a:t>한다</a:t>
                </a:r>
                <a:r>
                  <a:rPr lang="en-US" altLang="ko-KR" b="0" i="0" dirty="0">
                    <a:latin typeface="+mj-lt"/>
                    <a:ea typeface="+mn-ea"/>
                  </a:rPr>
                  <a:t>. </a:t>
                </a:r>
                <a:endParaRPr lang="en-US" altLang="ko-KR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9" name="직사각형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6828" y="4100697"/>
                <a:ext cx="7729612" cy="725135"/>
              </a:xfrm>
              <a:prstGeom prst="rect">
                <a:avLst/>
              </a:prstGeom>
              <a:blipFill>
                <a:blip r:embed="rId3"/>
                <a:stretch>
                  <a:fillRect l="-710" t="-1681" b="-1260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제목 1"/>
          <p:cNvSpPr>
            <a:spLocks noGrp="1"/>
          </p:cNvSpPr>
          <p:nvPr>
            <p:ph type="title"/>
          </p:nvPr>
        </p:nvSpPr>
        <p:spPr>
          <a:xfrm>
            <a:off x="1774825" y="188914"/>
            <a:ext cx="8497888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적합도 검정과 분산분석</a:t>
            </a:r>
          </a:p>
        </p:txBody>
      </p:sp>
      <p:pic>
        <p:nvPicPr>
          <p:cNvPr id="64517" name="그림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09" t="58888"/>
          <a:stretch/>
        </p:blipFill>
        <p:spPr bwMode="auto">
          <a:xfrm>
            <a:off x="4775201" y="2492896"/>
            <a:ext cx="4149725" cy="11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/>
              <p:cNvSpPr/>
              <p:nvPr/>
            </p:nvSpPr>
            <p:spPr>
              <a:xfrm>
                <a:off x="2191196" y="1519743"/>
                <a:ext cx="8153276" cy="72513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  <a:defRPr/>
                </a:pPr>
                <a:r>
                  <a:rPr lang="ko-KR" altLang="en-US" dirty="0">
                    <a:latin typeface="+mn-ea"/>
                    <a:ea typeface="+mn-ea"/>
                  </a:rPr>
                  <a:t>수정된</a:t>
                </a:r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/>
                          </a:rPr>
                          <m:t>𝑅</m:t>
                        </m:r>
                      </m:e>
                      <m:sup>
                        <m:r>
                          <a:rPr lang="en-US" altLang="ko-KR" i="1"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ko-KR" dirty="0">
                    <a:latin typeface="+mn-ea"/>
                    <a:ea typeface="+mn-ea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𝑎𝑑</m:t>
                    </m:r>
                    <m:r>
                      <a:rPr lang="en-US" altLang="ko-KR" b="0" i="1" dirty="0" smtClean="0">
                        <a:latin typeface="Cambria Math" panose="02040503050406030204" pitchFamily="18" charset="0"/>
                        <a:ea typeface="+mn-ea"/>
                      </a:rPr>
                      <m:t>𝑗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𝑢𝑠𝑡𝑒𝑑</m:t>
                    </m:r>
                  </m:oMath>
                </a14:m>
                <a:r>
                  <a:rPr lang="en-US" altLang="ko-KR" dirty="0">
                    <a:latin typeface="+mn-ea"/>
                    <a:ea typeface="+mn-ea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/>
                          </a:rPr>
                          <m:t>𝑅</m:t>
                        </m:r>
                      </m:e>
                      <m:sup>
                        <m:r>
                          <a:rPr lang="en-US" altLang="ko-KR" i="1"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ko-KR" dirty="0">
                    <a:latin typeface="+mn-ea"/>
                    <a:ea typeface="+mn-ea"/>
                  </a:rPr>
                  <a:t>)</a:t>
                </a:r>
                <a:r>
                  <a:rPr lang="ko-KR" altLang="en-US" dirty="0">
                    <a:latin typeface="+mn-ea"/>
                    <a:ea typeface="+mn-ea"/>
                  </a:rPr>
                  <a:t>은</a:t>
                </a:r>
                <a:endParaRPr lang="en-US" altLang="ko-KR" dirty="0">
                  <a:latin typeface="+mn-ea"/>
                  <a:ea typeface="+mn-ea"/>
                </a:endParaRPr>
              </a:p>
              <a:p>
                <a:pPr>
                  <a:lnSpc>
                    <a:spcPct val="120000"/>
                  </a:lnSpc>
                  <a:defRPr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/>
                          </a:rPr>
                          <m:t>𝑅</m:t>
                        </m:r>
                      </m:e>
                      <m:sup>
                        <m:r>
                          <a:rPr lang="en-US" altLang="ko-KR" i="1"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r>
                  <a:rPr lang="ko-KR" altLang="en-US" dirty="0">
                    <a:latin typeface="+mn-ea"/>
                    <a:ea typeface="+mn-ea"/>
                  </a:rPr>
                  <a:t>이 변화하는 정도를 반영하면서 각 자유도로 나누어 </a:t>
                </a:r>
                <a:r>
                  <a:rPr lang="ko-KR" altLang="en-US" dirty="0" err="1">
                    <a:latin typeface="+mn-ea"/>
                    <a:ea typeface="+mn-ea"/>
                  </a:rPr>
                  <a:t>불편추정량을</a:t>
                </a:r>
                <a:r>
                  <a:rPr lang="ko-KR" altLang="en-US" dirty="0">
                    <a:latin typeface="+mn-ea"/>
                    <a:ea typeface="+mn-ea"/>
                  </a:rPr>
                  <a:t> 계산 </a:t>
                </a:r>
                <a:endParaRPr lang="en-US" altLang="ko-KR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2" name="직사각형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1196" y="1519743"/>
                <a:ext cx="8153276" cy="725135"/>
              </a:xfrm>
              <a:prstGeom prst="rect">
                <a:avLst/>
              </a:prstGeom>
              <a:blipFill>
                <a:blip r:embed="rId3"/>
                <a:stretch>
                  <a:fillRect l="-598" t="-840" b="-1260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직사각형 8"/>
              <p:cNvSpPr/>
              <p:nvPr/>
            </p:nvSpPr>
            <p:spPr>
              <a:xfrm>
                <a:off x="3575720" y="2949644"/>
                <a:ext cx="1240508" cy="39273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  <a:defRPr/>
                </a:pPr>
                <a:r>
                  <a:rPr lang="ko-KR" altLang="en-US" dirty="0">
                    <a:latin typeface="+mn-ea"/>
                    <a:ea typeface="+mn-ea"/>
                  </a:rPr>
                  <a:t>수정된</a:t>
                </a:r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/>
                          </a:rPr>
                          <m:t>𝑅</m:t>
                        </m:r>
                      </m:e>
                      <m:sup>
                        <m:r>
                          <a:rPr lang="en-US" altLang="ko-KR" i="1"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endParaRPr lang="en-US" altLang="ko-KR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9" name="직사각형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5720" y="2949644"/>
                <a:ext cx="1240508" cy="392736"/>
              </a:xfrm>
              <a:prstGeom prst="rect">
                <a:avLst/>
              </a:prstGeom>
              <a:blipFill>
                <a:blip r:embed="rId4"/>
                <a:stretch>
                  <a:fillRect l="-4433" t="-3125" b="-2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7705202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제목 1"/>
          <p:cNvSpPr>
            <a:spLocks noGrp="1"/>
          </p:cNvSpPr>
          <p:nvPr>
            <p:ph type="title"/>
          </p:nvPr>
        </p:nvSpPr>
        <p:spPr>
          <a:xfrm>
            <a:off x="1774825" y="188914"/>
            <a:ext cx="8497888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적합도 검정과 분산분석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내용 개체 틀 1"/>
              <p:cNvSpPr>
                <a:spLocks noGrp="1"/>
              </p:cNvSpPr>
              <p:nvPr>
                <p:ph idx="1"/>
              </p:nvPr>
            </p:nvSpPr>
            <p:spPr>
              <a:xfrm>
                <a:off x="1774825" y="1066801"/>
                <a:ext cx="8642350" cy="5472113"/>
              </a:xfrm>
            </p:spPr>
            <p:txBody>
              <a:bodyPr/>
              <a:lstStyle/>
              <a:p>
                <a:pPr>
                  <a:defRPr/>
                </a:pPr>
                <a:r>
                  <a:rPr lang="ko-KR" altLang="en-US" dirty="0"/>
                  <a:t>분산분석</a:t>
                </a:r>
                <a:endParaRPr lang="en-US" altLang="ko-KR" dirty="0"/>
              </a:p>
              <a:p>
                <a:pPr marL="0" indent="0">
                  <a:buNone/>
                  <a:defRPr/>
                </a:pPr>
                <a:r>
                  <a:rPr lang="ko-KR" altLang="en-US" sz="1800" b="0" dirty="0">
                    <a:solidFill>
                      <a:schemeClr val="tx1"/>
                    </a:solidFill>
                  </a:rPr>
                  <a:t>다중회귀분석도 총편차를 분해하는 과정이 분산분석과 동일</a:t>
                </a:r>
                <a:endParaRPr lang="en-US" altLang="ko-KR" sz="1800" b="0" dirty="0">
                  <a:solidFill>
                    <a:schemeClr val="tx1"/>
                  </a:solidFill>
                </a:endParaRPr>
              </a:p>
              <a:p>
                <a:pPr>
                  <a:buFont typeface="Wingdings" pitchFamily="2" charset="2"/>
                  <a:buChar char="à"/>
                  <a:defRPr/>
                </a:pPr>
                <a:r>
                  <a:rPr lang="ko-KR" altLang="en-US" sz="1800" b="0" dirty="0">
                    <a:solidFill>
                      <a:schemeClr val="tx1"/>
                    </a:solidFill>
                  </a:rPr>
                  <a:t>각 </a:t>
                </a:r>
                <a:r>
                  <a:rPr lang="ko-KR" altLang="en-US" sz="1800" b="0" dirty="0" err="1">
                    <a:solidFill>
                      <a:schemeClr val="tx1"/>
                    </a:solidFill>
                  </a:rPr>
                  <a:t>제곱합</a:t>
                </a:r>
                <a:r>
                  <a:rPr lang="ko-KR" altLang="en-US" sz="1800" b="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1800" b="0" i="1" dirty="0">
                        <a:solidFill>
                          <a:schemeClr val="tx1"/>
                        </a:solidFill>
                        <a:latin typeface="Cambria Math"/>
                      </a:rPr>
                      <m:t>𝑆𝑆𝑇</m:t>
                    </m:r>
                    <m:r>
                      <a:rPr lang="en-US" altLang="ko-KR" sz="1800" b="0" i="1" dirty="0">
                        <a:solidFill>
                          <a:schemeClr val="tx1"/>
                        </a:solidFill>
                        <a:latin typeface="Cambria Math"/>
                      </a:rPr>
                      <m:t>, </m:t>
                    </m:r>
                    <m:r>
                      <a:rPr lang="en-US" altLang="ko-KR" sz="1800" b="0" i="1" dirty="0">
                        <a:solidFill>
                          <a:schemeClr val="tx1"/>
                        </a:solidFill>
                        <a:latin typeface="Cambria Math"/>
                      </a:rPr>
                      <m:t>𝑆𝑆𝑅</m:t>
                    </m:r>
                    <m:r>
                      <a:rPr lang="en-US" altLang="ko-KR" sz="1800" b="0" i="1" dirty="0">
                        <a:solidFill>
                          <a:schemeClr val="tx1"/>
                        </a:solidFill>
                        <a:latin typeface="Cambria Math"/>
                      </a:rPr>
                      <m:t>, </m:t>
                    </m:r>
                    <m:r>
                      <a:rPr lang="en-US" altLang="ko-KR" sz="1800" b="0" i="1" dirty="0">
                        <a:solidFill>
                          <a:schemeClr val="tx1"/>
                        </a:solidFill>
                        <a:latin typeface="Cambria Math"/>
                      </a:rPr>
                      <m:t>𝑆𝑆𝐸</m:t>
                    </m:r>
                  </m:oMath>
                </a14:m>
                <a:r>
                  <a:rPr lang="ko-KR" altLang="en-US" sz="1800" b="0" dirty="0">
                    <a:solidFill>
                      <a:schemeClr val="tx1"/>
                    </a:solidFill>
                  </a:rPr>
                  <a:t>를 구한 후에는</a:t>
                </a:r>
                <a:endParaRPr lang="en-US" altLang="ko-KR" sz="1800" b="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  <a:defRPr/>
                </a:pPr>
                <a:r>
                  <a:rPr lang="en-US" altLang="ko-KR" sz="1800" b="0" dirty="0">
                    <a:solidFill>
                      <a:schemeClr val="tx1"/>
                    </a:solidFill>
                  </a:rPr>
                  <a:t>  </a:t>
                </a:r>
                <a:r>
                  <a:rPr lang="ko-KR" altLang="en-US" sz="1800" b="0" dirty="0">
                    <a:solidFill>
                      <a:schemeClr val="tx1"/>
                    </a:solidFill>
                  </a:rPr>
                  <a:t> 분산분석에서의 평균제곱을 구하기 위해 각각의 </a:t>
                </a:r>
                <a:r>
                  <a:rPr lang="ko-KR" altLang="en-US" sz="1800" b="0" dirty="0" err="1">
                    <a:solidFill>
                      <a:schemeClr val="tx1"/>
                    </a:solidFill>
                  </a:rPr>
                  <a:t>자유도를</a:t>
                </a:r>
                <a:r>
                  <a:rPr lang="ko-KR" altLang="en-US" sz="1800" b="0" dirty="0">
                    <a:solidFill>
                      <a:schemeClr val="tx1"/>
                    </a:solidFill>
                  </a:rPr>
                  <a:t> 알아야 한다</a:t>
                </a:r>
                <a:r>
                  <a:rPr lang="en-US" altLang="ko-KR" sz="1800" b="0" dirty="0">
                    <a:solidFill>
                      <a:schemeClr val="tx1"/>
                    </a:solidFill>
                  </a:rPr>
                  <a:t>.</a:t>
                </a:r>
              </a:p>
              <a:p>
                <a:pPr marL="0" indent="0">
                  <a:buNone/>
                  <a:defRPr/>
                </a:pPr>
                <a:endParaRPr lang="en-US" altLang="ko-KR" sz="1800" b="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  <a:defRPr/>
                </a:pPr>
                <a:endParaRPr lang="en-US" altLang="ko-KR" sz="1800" b="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  <a:defRPr/>
                </a:pPr>
                <a:r>
                  <a:rPr lang="en-US" altLang="ko-KR" sz="1800" b="0" dirty="0">
                    <a:solidFill>
                      <a:schemeClr val="tx1"/>
                    </a:solidFill>
                  </a:rPr>
                  <a:t>              </a:t>
                </a:r>
              </a:p>
              <a:p>
                <a:pPr>
                  <a:defRPr/>
                </a:pPr>
                <a:endParaRPr lang="en-US" altLang="ko-KR" dirty="0"/>
              </a:p>
              <a:p>
                <a:pPr>
                  <a:defRPr/>
                </a:pPr>
                <a:endParaRPr lang="en-US" altLang="ko-KR" sz="1050" dirty="0"/>
              </a:p>
              <a:p>
                <a:pPr>
                  <a:defRPr/>
                </a:pPr>
                <a:endParaRPr lang="en-US" altLang="ko-KR" dirty="0"/>
              </a:p>
              <a:p>
                <a:pPr marL="0" indent="0">
                  <a:buNone/>
                  <a:defRPr/>
                </a:pPr>
                <a:endParaRPr lang="en-US" altLang="ko-KR" sz="1800" b="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  <a:defRPr/>
                </a:pPr>
                <a:endParaRPr lang="en-US" altLang="ko-KR" sz="18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내용 개체 틀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74825" y="1066801"/>
                <a:ext cx="8642350" cy="5472113"/>
              </a:xfrm>
              <a:blipFill>
                <a:blip r:embed="rId2"/>
                <a:stretch>
                  <a:fillRect l="-77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5540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9150" y="3206751"/>
            <a:ext cx="2808288" cy="1230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5541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750" y="4781550"/>
            <a:ext cx="8064500" cy="1887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제목 1"/>
          <p:cNvSpPr>
            <a:spLocks noGrp="1"/>
          </p:cNvSpPr>
          <p:nvPr>
            <p:ph type="title"/>
          </p:nvPr>
        </p:nvSpPr>
        <p:spPr>
          <a:xfrm>
            <a:off x="1774825" y="188914"/>
            <a:ext cx="8497888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적합도 검정과 분산분석</a:t>
            </a:r>
          </a:p>
        </p:txBody>
      </p:sp>
      <p:pic>
        <p:nvPicPr>
          <p:cNvPr id="66563" name="그림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144"/>
          <a:stretch/>
        </p:blipFill>
        <p:spPr bwMode="auto">
          <a:xfrm>
            <a:off x="2512370" y="3849879"/>
            <a:ext cx="5380748" cy="7125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직사각형 4"/>
              <p:cNvSpPr/>
              <p:nvPr/>
            </p:nvSpPr>
            <p:spPr>
              <a:xfrm>
                <a:off x="2063552" y="1519743"/>
                <a:ext cx="8153276" cy="39196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  <a:defRPr/>
                </a:pPr>
                <a:r>
                  <a:rPr lang="ko-KR" altLang="en-US" dirty="0">
                    <a:latin typeface="+mn-ea"/>
                    <a:ea typeface="+mn-ea"/>
                  </a:rPr>
                  <a:t>평균오차제곱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(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𝑀𝑆𝐸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)</m:t>
                    </m:r>
                  </m:oMath>
                </a14:m>
                <a:r>
                  <a:rPr lang="ko-KR" altLang="en-US" dirty="0">
                    <a:latin typeface="+mn-ea"/>
                    <a:ea typeface="+mn-ea"/>
                  </a:rPr>
                  <a:t>과 평균 회귀제곱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(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𝑀𝑆𝑅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)</m:t>
                    </m:r>
                  </m:oMath>
                </a14:m>
                <a:r>
                  <a:rPr lang="ko-KR" altLang="en-US" dirty="0">
                    <a:latin typeface="+mn-ea"/>
                    <a:ea typeface="+mn-ea"/>
                  </a:rPr>
                  <a:t>은</a:t>
                </a:r>
                <a:endParaRPr lang="en-US" altLang="ko-KR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5" name="직사각형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3552" y="1519743"/>
                <a:ext cx="8153276" cy="391967"/>
              </a:xfrm>
              <a:prstGeom prst="rect">
                <a:avLst/>
              </a:prstGeom>
              <a:blipFill>
                <a:blip r:embed="rId3"/>
                <a:stretch>
                  <a:fillRect l="-673" t="-1538" b="-2307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직사각형 5"/>
              <p:cNvSpPr/>
              <p:nvPr/>
            </p:nvSpPr>
            <p:spPr>
              <a:xfrm>
                <a:off x="2063552" y="3356993"/>
                <a:ext cx="8153276" cy="39196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  <a:defRPr/>
                </a:pPr>
                <a:r>
                  <a:rPr lang="ko-KR" altLang="en-US" dirty="0">
                    <a:latin typeface="+mn-ea"/>
                    <a:ea typeface="+mn-ea"/>
                  </a:rPr>
                  <a:t>회귀와 </a:t>
                </a:r>
                <a:r>
                  <a:rPr lang="ko-KR" altLang="en-US" dirty="0" err="1">
                    <a:latin typeface="+mn-ea"/>
                    <a:ea typeface="+mn-ea"/>
                  </a:rPr>
                  <a:t>잔차에</a:t>
                </a:r>
                <a:r>
                  <a:rPr lang="ko-KR" altLang="en-US" dirty="0">
                    <a:latin typeface="+mn-ea"/>
                    <a:ea typeface="+mn-ea"/>
                  </a:rPr>
                  <a:t> 대한 분산비율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𝐹</m:t>
                    </m:r>
                  </m:oMath>
                </a14:m>
                <a:r>
                  <a:rPr lang="ko-KR" altLang="en-US" dirty="0">
                    <a:latin typeface="+mn-ea"/>
                    <a:ea typeface="+mn-ea"/>
                  </a:rPr>
                  <a:t>는</a:t>
                </a:r>
                <a:endParaRPr lang="en-US" altLang="ko-KR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6" name="직사각형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3552" y="3356993"/>
                <a:ext cx="8153276" cy="391967"/>
              </a:xfrm>
              <a:prstGeom prst="rect">
                <a:avLst/>
              </a:prstGeom>
              <a:blipFill>
                <a:blip r:embed="rId4"/>
                <a:stretch>
                  <a:fillRect l="-673" t="-3125" b="-2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그림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148" b="56781"/>
          <a:stretch/>
        </p:blipFill>
        <p:spPr bwMode="auto">
          <a:xfrm>
            <a:off x="2512370" y="1916833"/>
            <a:ext cx="5380746" cy="7474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 dirty="0">
                <a:solidFill>
                  <a:srgbClr val="C00000"/>
                </a:solidFill>
              </a:rPr>
              <a:t>회귀분석의 기본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1774825" y="1066801"/>
            <a:ext cx="8642350" cy="5472113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회귀분석을 하는 이유</a:t>
            </a:r>
            <a:endParaRPr lang="en-US" altLang="ko-KR" dirty="0"/>
          </a:p>
          <a:p>
            <a:pPr marL="0" indent="0">
              <a:buNone/>
              <a:defRPr/>
            </a:pPr>
            <a:endParaRPr lang="en-US" altLang="ko-KR" sz="1800" b="0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  <a:defRPr/>
            </a:pPr>
            <a:r>
              <a:rPr lang="ko-KR" altLang="en-US" sz="1800" b="0" dirty="0">
                <a:solidFill>
                  <a:schemeClr val="tx1"/>
                </a:solidFill>
              </a:rPr>
              <a:t>독립변수와 종속변수의 관계 정도와 강도를 파악하기 위해서</a:t>
            </a:r>
            <a:endParaRPr lang="en-US" altLang="ko-KR" sz="1800" b="0" dirty="0">
              <a:solidFill>
                <a:schemeClr val="tx1"/>
              </a:solidFill>
            </a:endParaRPr>
          </a:p>
          <a:p>
            <a:pPr marL="0" indent="0">
              <a:buNone/>
              <a:defRPr/>
            </a:pPr>
            <a:r>
              <a:rPr lang="en-US" altLang="ko-KR" sz="1800" b="0" dirty="0">
                <a:solidFill>
                  <a:schemeClr val="tx1"/>
                </a:solidFill>
                <a:sym typeface="Wingdings" panose="05000000000000000000" pitchFamily="2" charset="2"/>
              </a:rPr>
              <a:t>     </a:t>
            </a:r>
            <a:r>
              <a:rPr lang="ko-KR" altLang="en-US" sz="1800" b="0" dirty="0">
                <a:solidFill>
                  <a:schemeClr val="tx1"/>
                </a:solidFill>
              </a:rPr>
              <a:t>상관분석에서 변수 간의 연관관계를 확인했지만</a:t>
            </a:r>
            <a:r>
              <a:rPr lang="en-US" altLang="ko-KR" sz="1800" b="0" dirty="0">
                <a:solidFill>
                  <a:schemeClr val="tx1"/>
                </a:solidFill>
              </a:rPr>
              <a:t/>
            </a:r>
            <a:br>
              <a:rPr lang="en-US" altLang="ko-KR" sz="1800" b="0" dirty="0">
                <a:solidFill>
                  <a:schemeClr val="tx1"/>
                </a:solidFill>
              </a:rPr>
            </a:br>
            <a:r>
              <a:rPr lang="en-US" altLang="ko-KR" sz="1800" b="0" dirty="0">
                <a:solidFill>
                  <a:schemeClr val="tx1"/>
                </a:solidFill>
              </a:rPr>
              <a:t>       </a:t>
            </a:r>
            <a:r>
              <a:rPr lang="ko-KR" altLang="en-US" sz="1800" b="0" dirty="0">
                <a:solidFill>
                  <a:schemeClr val="tx1"/>
                </a:solidFill>
              </a:rPr>
              <a:t> 회귀분석에서는 더욱 정확한 관계를 제시할 수 있다</a:t>
            </a:r>
            <a:r>
              <a:rPr lang="en-US" altLang="ko-KR" sz="1800" b="0" dirty="0">
                <a:solidFill>
                  <a:schemeClr val="tx1"/>
                </a:solidFill>
              </a:rPr>
              <a:t>. </a:t>
            </a:r>
          </a:p>
          <a:p>
            <a:pPr marL="0" indent="0">
              <a:buNone/>
              <a:defRPr/>
            </a:pPr>
            <a:endParaRPr lang="en-US" altLang="ko-KR" sz="1800" b="0" dirty="0">
              <a:solidFill>
                <a:schemeClr val="tx1"/>
              </a:solidFill>
            </a:endParaRPr>
          </a:p>
          <a:p>
            <a:pPr marL="0" indent="0">
              <a:buNone/>
              <a:defRPr/>
            </a:pPr>
            <a:r>
              <a:rPr lang="en-US" altLang="ko-KR" sz="1800" b="0" dirty="0">
                <a:solidFill>
                  <a:schemeClr val="tx1"/>
                </a:solidFill>
              </a:rPr>
              <a:t>2. </a:t>
            </a:r>
            <a:r>
              <a:rPr lang="ko-KR" altLang="en-US" sz="1800" b="0" dirty="0">
                <a:solidFill>
                  <a:schemeClr val="tx1"/>
                </a:solidFill>
              </a:rPr>
              <a:t>독립변수와 종속변수의 관계가 양</a:t>
            </a:r>
            <a:r>
              <a:rPr lang="en-US" altLang="ko-KR" sz="1800" b="0" dirty="0">
                <a:solidFill>
                  <a:schemeClr val="tx1"/>
                </a:solidFill>
              </a:rPr>
              <a:t>(+)</a:t>
            </a:r>
            <a:r>
              <a:rPr lang="ko-KR" altLang="en-US" sz="1800" b="0" dirty="0">
                <a:solidFill>
                  <a:schemeClr val="tx1"/>
                </a:solidFill>
              </a:rPr>
              <a:t>인지 음</a:t>
            </a:r>
            <a:r>
              <a:rPr lang="en-US" altLang="ko-KR" sz="1800" b="0" dirty="0">
                <a:solidFill>
                  <a:schemeClr val="tx1"/>
                </a:solidFill>
              </a:rPr>
              <a:t>(-)</a:t>
            </a:r>
            <a:r>
              <a:rPr lang="ko-KR" altLang="en-US" sz="1800" b="0" dirty="0">
                <a:solidFill>
                  <a:schemeClr val="tx1"/>
                </a:solidFill>
              </a:rPr>
              <a:t>인지 파악하기 위해서</a:t>
            </a:r>
            <a:endParaRPr lang="en-US" altLang="ko-KR" sz="1800" b="0" dirty="0">
              <a:solidFill>
                <a:schemeClr val="tx1"/>
              </a:solidFill>
            </a:endParaRPr>
          </a:p>
          <a:p>
            <a:pPr marL="0" indent="0">
              <a:buNone/>
              <a:defRPr/>
            </a:pPr>
            <a:r>
              <a:rPr lang="en-US" altLang="ko-KR" sz="1800" b="0" dirty="0">
                <a:solidFill>
                  <a:schemeClr val="tx1"/>
                </a:solidFill>
              </a:rPr>
              <a:t>    </a:t>
            </a:r>
            <a:r>
              <a:rPr lang="en-US" altLang="ko-KR" sz="1800" b="0" dirty="0">
                <a:solidFill>
                  <a:schemeClr val="tx1"/>
                </a:solidFill>
                <a:sym typeface="Wingdings" panose="05000000000000000000" pitchFamily="2" charset="2"/>
              </a:rPr>
              <a:t> </a:t>
            </a:r>
            <a:r>
              <a:rPr lang="ko-KR" altLang="en-US" sz="1800" b="0" dirty="0">
                <a:solidFill>
                  <a:schemeClr val="tx1"/>
                </a:solidFill>
              </a:rPr>
              <a:t>회귀분석을 통해 계산된 </a:t>
            </a:r>
            <a:r>
              <a:rPr lang="el-GR" altLang="ko-KR" sz="1800" b="0" dirty="0">
                <a:solidFill>
                  <a:schemeClr val="tx1"/>
                </a:solidFill>
              </a:rPr>
              <a:t>β</a:t>
            </a:r>
            <a:r>
              <a:rPr lang="ko-KR" altLang="en-US" sz="1800" b="0" dirty="0">
                <a:solidFill>
                  <a:schemeClr val="tx1"/>
                </a:solidFill>
              </a:rPr>
              <a:t>값으로 변수 간 관계의 기울기를 표현하여</a:t>
            </a:r>
            <a:r>
              <a:rPr lang="en-US" altLang="ko-KR" sz="1800" b="0" dirty="0">
                <a:solidFill>
                  <a:schemeClr val="tx1"/>
                </a:solidFill>
              </a:rPr>
              <a:t/>
            </a:r>
            <a:br>
              <a:rPr lang="en-US" altLang="ko-KR" sz="1800" b="0" dirty="0">
                <a:solidFill>
                  <a:schemeClr val="tx1"/>
                </a:solidFill>
              </a:rPr>
            </a:br>
            <a:r>
              <a:rPr lang="en-US" altLang="ko-KR" sz="1800" b="0" dirty="0">
                <a:solidFill>
                  <a:schemeClr val="tx1"/>
                </a:solidFill>
              </a:rPr>
              <a:t>       </a:t>
            </a:r>
            <a:r>
              <a:rPr lang="ko-KR" altLang="en-US" sz="1800" b="0" dirty="0">
                <a:solidFill>
                  <a:schemeClr val="tx1"/>
                </a:solidFill>
              </a:rPr>
              <a:t> 양</a:t>
            </a:r>
            <a:r>
              <a:rPr lang="en-US" altLang="ko-KR" sz="1800" b="0" dirty="0">
                <a:solidFill>
                  <a:schemeClr val="tx1"/>
                </a:solidFill>
              </a:rPr>
              <a:t>(+)</a:t>
            </a:r>
            <a:r>
              <a:rPr lang="ko-KR" altLang="en-US" sz="1800" b="0" dirty="0">
                <a:solidFill>
                  <a:schemeClr val="tx1"/>
                </a:solidFill>
              </a:rPr>
              <a:t>이나 음</a:t>
            </a:r>
            <a:r>
              <a:rPr lang="en-US" altLang="ko-KR" sz="1800" b="0" dirty="0">
                <a:solidFill>
                  <a:schemeClr val="tx1"/>
                </a:solidFill>
              </a:rPr>
              <a:t>(-)</a:t>
            </a:r>
            <a:r>
              <a:rPr lang="ko-KR" altLang="en-US" sz="1800" b="0" dirty="0">
                <a:solidFill>
                  <a:schemeClr val="tx1"/>
                </a:solidFill>
              </a:rPr>
              <a:t>으로 구분해서 더욱 정확한 수치를 제시할 수 있다</a:t>
            </a:r>
            <a:r>
              <a:rPr lang="en-US" altLang="ko-KR" sz="1800" b="0" dirty="0">
                <a:solidFill>
                  <a:schemeClr val="tx1"/>
                </a:solidFill>
              </a:rPr>
              <a:t>.</a:t>
            </a:r>
          </a:p>
          <a:p>
            <a:pPr marL="0" indent="0">
              <a:buNone/>
              <a:defRPr/>
            </a:pPr>
            <a:endParaRPr lang="en-US" altLang="ko-KR" sz="1800" b="0" dirty="0">
              <a:solidFill>
                <a:schemeClr val="tx1"/>
              </a:solidFill>
            </a:endParaRPr>
          </a:p>
          <a:p>
            <a:pPr marL="0" indent="0">
              <a:buNone/>
              <a:defRPr/>
            </a:pPr>
            <a:r>
              <a:rPr lang="en-US" altLang="ko-KR" sz="1800" b="0" dirty="0">
                <a:solidFill>
                  <a:schemeClr val="tx1"/>
                </a:solidFill>
              </a:rPr>
              <a:t>3. </a:t>
            </a:r>
            <a:r>
              <a:rPr lang="ko-KR" altLang="en-US" sz="1800" b="0" dirty="0">
                <a:solidFill>
                  <a:schemeClr val="tx1"/>
                </a:solidFill>
              </a:rPr>
              <a:t>독립변수와 종속변수의 크기의 정도가 어느 정도인지 확인하기 위해서</a:t>
            </a:r>
          </a:p>
        </p:txBody>
      </p:sp>
    </p:spTree>
    <p:extLst>
      <p:ext uri="{BB962C8B-B14F-4D97-AF65-F5344CB8AC3E}">
        <p14:creationId xmlns:p14="http://schemas.microsoft.com/office/powerpoint/2010/main" val="110696662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제목 1"/>
          <p:cNvSpPr>
            <a:spLocks noGrp="1"/>
          </p:cNvSpPr>
          <p:nvPr>
            <p:ph type="title"/>
          </p:nvPr>
        </p:nvSpPr>
        <p:spPr>
          <a:xfrm>
            <a:off x="1774825" y="188914"/>
            <a:ext cx="8497888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다중회귀분석</a:t>
            </a:r>
            <a:r>
              <a:rPr lang="en-US" altLang="ko-KR">
                <a:solidFill>
                  <a:srgbClr val="C00000"/>
                </a:solidFill>
              </a:rPr>
              <a:t> </a:t>
            </a:r>
            <a:endParaRPr lang="ko-KR" altLang="en-US">
              <a:solidFill>
                <a:srgbClr val="C00000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1E3EFA9C-C500-4FC4-847E-6F030DAE47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4824" y="1340767"/>
            <a:ext cx="8929687" cy="1010465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제목 1"/>
          <p:cNvSpPr>
            <a:spLocks noGrp="1"/>
          </p:cNvSpPr>
          <p:nvPr>
            <p:ph type="title"/>
          </p:nvPr>
        </p:nvSpPr>
        <p:spPr>
          <a:xfrm>
            <a:off x="1774825" y="188914"/>
            <a:ext cx="8497888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다중회귀분석 </a:t>
            </a:r>
            <a:r>
              <a:rPr lang="en-US" altLang="ko-KR">
                <a:solidFill>
                  <a:srgbClr val="C00000"/>
                </a:solidFill>
              </a:rPr>
              <a:t>(</a:t>
            </a:r>
            <a:r>
              <a:rPr lang="ko-KR" altLang="en-US">
                <a:solidFill>
                  <a:srgbClr val="C00000"/>
                </a:solidFill>
              </a:rPr>
              <a:t>예제 풀이</a:t>
            </a:r>
            <a:r>
              <a:rPr lang="en-US" altLang="ko-KR">
                <a:solidFill>
                  <a:srgbClr val="C00000"/>
                </a:solidFill>
              </a:rPr>
              <a:t>) </a:t>
            </a:r>
            <a:endParaRPr lang="ko-KR" altLang="en-US">
              <a:solidFill>
                <a:srgbClr val="C00000"/>
              </a:solidFill>
            </a:endParaRPr>
          </a:p>
        </p:txBody>
      </p:sp>
      <p:pic>
        <p:nvPicPr>
          <p:cNvPr id="68612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077"/>
          <a:stretch/>
        </p:blipFill>
        <p:spPr bwMode="auto">
          <a:xfrm>
            <a:off x="1833264" y="5307894"/>
            <a:ext cx="3542657" cy="5693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직사각형 5"/>
              <p:cNvSpPr/>
              <p:nvPr/>
            </p:nvSpPr>
            <p:spPr>
              <a:xfrm>
                <a:off x="2063552" y="1519743"/>
                <a:ext cx="8153276" cy="39196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  <a:defRPr/>
                </a:pPr>
                <a:r>
                  <a:rPr lang="ko-KR" altLang="en-US" dirty="0">
                    <a:latin typeface="+mn-ea"/>
                    <a:ea typeface="+mn-ea"/>
                  </a:rPr>
                  <a:t>총 </a:t>
                </a:r>
                <a:r>
                  <a:rPr lang="ko-KR" altLang="en-US" dirty="0" err="1">
                    <a:latin typeface="+mn-ea"/>
                    <a:ea typeface="+mn-ea"/>
                  </a:rPr>
                  <a:t>제곱합</a:t>
                </a:r>
                <a:r>
                  <a:rPr lang="ko-KR" altLang="en-US" dirty="0">
                    <a:latin typeface="+mn-ea"/>
                    <a:ea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𝑆𝑆𝑇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, </m:t>
                    </m:r>
                  </m:oMath>
                </a14:m>
                <a:r>
                  <a:rPr lang="ko-KR" altLang="en-US" dirty="0">
                    <a:latin typeface="+mn-ea"/>
                    <a:ea typeface="+mn-ea"/>
                  </a:rPr>
                  <a:t>회귀 </a:t>
                </a:r>
                <a:r>
                  <a:rPr lang="ko-KR" altLang="en-US" dirty="0" err="1">
                    <a:latin typeface="+mn-ea"/>
                    <a:ea typeface="+mn-ea"/>
                  </a:rPr>
                  <a:t>제곱합</a:t>
                </a:r>
                <a:r>
                  <a:rPr lang="ko-KR" altLang="en-US" dirty="0">
                    <a:latin typeface="+mn-ea"/>
                    <a:ea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𝑆𝑆𝑅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, </m:t>
                    </m:r>
                  </m:oMath>
                </a14:m>
                <a:r>
                  <a:rPr lang="ko-KR" altLang="en-US" dirty="0">
                    <a:latin typeface="+mn-ea"/>
                    <a:ea typeface="+mn-ea"/>
                  </a:rPr>
                  <a:t>오차 </a:t>
                </a:r>
                <a:r>
                  <a:rPr lang="ko-KR" altLang="en-US" dirty="0" err="1">
                    <a:latin typeface="+mn-ea"/>
                    <a:ea typeface="+mn-ea"/>
                  </a:rPr>
                  <a:t>제곱합</a:t>
                </a:r>
                <a:r>
                  <a:rPr lang="ko-KR" altLang="en-US" dirty="0">
                    <a:latin typeface="+mn-ea"/>
                    <a:ea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𝑆𝑆𝐸</m:t>
                    </m:r>
                  </m:oMath>
                </a14:m>
                <a:r>
                  <a:rPr lang="ko-KR" altLang="en-US" dirty="0">
                    <a:latin typeface="+mn-ea"/>
                    <a:ea typeface="+mn-ea"/>
                  </a:rPr>
                  <a:t>를 구하면</a:t>
                </a:r>
                <a:endParaRPr lang="en-US" altLang="ko-KR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6" name="직사각형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3552" y="1519743"/>
                <a:ext cx="8153276" cy="391967"/>
              </a:xfrm>
              <a:prstGeom prst="rect">
                <a:avLst/>
              </a:prstGeom>
              <a:blipFill>
                <a:blip r:embed="rId3"/>
                <a:stretch>
                  <a:fillRect l="-673" t="-1538" b="-2307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직사각형 6"/>
              <p:cNvSpPr/>
              <p:nvPr/>
            </p:nvSpPr>
            <p:spPr>
              <a:xfrm>
                <a:off x="2063552" y="4822239"/>
                <a:ext cx="8153276" cy="3976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  <a:defRPr/>
                </a:pPr>
                <a:r>
                  <a:rPr lang="ko-KR" altLang="en-US" dirty="0">
                    <a:latin typeface="+mn-ea"/>
                    <a:ea typeface="+mn-ea"/>
                  </a:rPr>
                  <a:t>결정계수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/>
                            <a:ea typeface="+mn-ea"/>
                          </a:rPr>
                          <m:t>𝑅</m:t>
                        </m:r>
                      </m:e>
                      <m:sup>
                        <m:r>
                          <a:rPr lang="en-US" altLang="ko-KR" b="0" i="1" smtClean="0">
                            <a:latin typeface="Cambria Math"/>
                            <a:ea typeface="+mn-ea"/>
                          </a:rPr>
                          <m:t>2</m:t>
                        </m:r>
                      </m:sup>
                    </m:sSup>
                    <m:r>
                      <a:rPr lang="ko-KR" altLang="en-US" b="0" i="1" smtClean="0">
                        <a:latin typeface="Cambria Math"/>
                        <a:ea typeface="+mn-ea"/>
                      </a:rPr>
                      <m:t>를</m:t>
                    </m:r>
                    <m:r>
                      <a:rPr lang="en-US" altLang="ko-KR" b="0" i="1" smtClean="0">
                        <a:latin typeface="Cambria Math"/>
                        <a:ea typeface="+mn-ea"/>
                      </a:rPr>
                      <m:t> </m:t>
                    </m:r>
                    <m:r>
                      <a:rPr lang="ko-KR" altLang="en-US" b="0" i="1" smtClean="0">
                        <a:latin typeface="Cambria Math"/>
                        <a:ea typeface="+mn-ea"/>
                      </a:rPr>
                      <m:t>구하면</m:t>
                    </m:r>
                  </m:oMath>
                </a14:m>
                <a:endParaRPr lang="en-US" altLang="ko-KR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7" name="직사각형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3552" y="4822239"/>
                <a:ext cx="8153276" cy="397609"/>
              </a:xfrm>
              <a:prstGeom prst="rect">
                <a:avLst/>
              </a:prstGeom>
              <a:blipFill>
                <a:blip r:embed="rId4"/>
                <a:stretch>
                  <a:fillRect l="-673" t="-1538" b="-2307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D6414380-CA7B-41DA-B680-A1B4FEB196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77815" y="2060227"/>
            <a:ext cx="7524750" cy="2295525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제목 1"/>
          <p:cNvSpPr>
            <a:spLocks noGrp="1"/>
          </p:cNvSpPr>
          <p:nvPr>
            <p:ph type="title"/>
          </p:nvPr>
        </p:nvSpPr>
        <p:spPr>
          <a:xfrm>
            <a:off x="1774825" y="188914"/>
            <a:ext cx="8497888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다중회귀분석 </a:t>
            </a:r>
            <a:r>
              <a:rPr lang="en-US" altLang="ko-KR">
                <a:solidFill>
                  <a:srgbClr val="C00000"/>
                </a:solidFill>
              </a:rPr>
              <a:t>(</a:t>
            </a:r>
            <a:r>
              <a:rPr lang="ko-KR" altLang="en-US">
                <a:solidFill>
                  <a:srgbClr val="C00000"/>
                </a:solidFill>
              </a:rPr>
              <a:t>예제 풀이</a:t>
            </a:r>
            <a:r>
              <a:rPr lang="en-US" altLang="ko-KR">
                <a:solidFill>
                  <a:srgbClr val="C00000"/>
                </a:solidFill>
              </a:rPr>
              <a:t>) </a:t>
            </a:r>
            <a:endParaRPr lang="ko-KR" altLang="en-US">
              <a:solidFill>
                <a:srgbClr val="C00000"/>
              </a:solidFill>
            </a:endParaRPr>
          </a:p>
        </p:txBody>
      </p:sp>
      <p:pic>
        <p:nvPicPr>
          <p:cNvPr id="69636" name="그림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103"/>
          <a:stretch/>
        </p:blipFill>
        <p:spPr bwMode="auto">
          <a:xfrm>
            <a:off x="1806575" y="4423950"/>
            <a:ext cx="4870450" cy="589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직사각형 5"/>
              <p:cNvSpPr/>
              <p:nvPr/>
            </p:nvSpPr>
            <p:spPr>
              <a:xfrm>
                <a:off x="2063552" y="1519743"/>
                <a:ext cx="8153276" cy="43518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pPr>
                        <m:e>
                          <m:r>
                            <a:rPr lang="en-US" altLang="ko-KR">
                              <a:latin typeface="Cambria Math"/>
                              <a:ea typeface="+mn-ea"/>
                            </a:rPr>
                            <m:t>𝑅</m:t>
                          </m:r>
                        </m:e>
                        <m:sup>
                          <m:r>
                            <a:rPr lang="en-US" altLang="ko-KR">
                              <a:latin typeface="Cambria Math"/>
                              <a:ea typeface="+mn-ea"/>
                            </a:rPr>
                            <m:t>2</m:t>
                          </m:r>
                        </m:sup>
                      </m:sSup>
                      <m:r>
                        <a:rPr lang="ko-KR" altLang="en-US">
                          <a:latin typeface="Cambria Math"/>
                          <a:ea typeface="+mn-ea"/>
                        </a:rPr>
                        <m:t>을</m:t>
                      </m:r>
                      <m:r>
                        <a:rPr lang="en-US" altLang="ko-KR">
                          <a:latin typeface="Cambria Math"/>
                          <a:ea typeface="+mn-ea"/>
                        </a:rPr>
                        <m:t> </m:t>
                      </m:r>
                      <m:r>
                        <a:rPr lang="ko-KR" altLang="en-US">
                          <a:latin typeface="Cambria Math"/>
                          <a:ea typeface="+mn-ea"/>
                        </a:rPr>
                        <m:t>불편추정량으로</m:t>
                      </m:r>
                      <m:r>
                        <a:rPr lang="en-US" altLang="ko-KR">
                          <a:latin typeface="Cambria Math"/>
                          <a:ea typeface="+mn-ea"/>
                        </a:rPr>
                        <m:t> </m:t>
                      </m:r>
                      <m:r>
                        <a:rPr lang="ko-KR" altLang="en-US">
                          <a:latin typeface="Cambria Math"/>
                          <a:ea typeface="+mn-ea"/>
                        </a:rPr>
                        <m:t>변경하기</m:t>
                      </m:r>
                      <m:r>
                        <a:rPr lang="en-US" altLang="ko-KR">
                          <a:latin typeface="Cambria Math"/>
                          <a:ea typeface="+mn-ea"/>
                        </a:rPr>
                        <m:t> </m:t>
                      </m:r>
                      <m:r>
                        <a:rPr lang="ko-KR" altLang="en-US">
                          <a:latin typeface="Cambria Math"/>
                          <a:ea typeface="+mn-ea"/>
                        </a:rPr>
                        <m:t>위하여</m:t>
                      </m:r>
                      <m:r>
                        <a:rPr lang="en-US" altLang="ko-KR">
                          <a:latin typeface="Cambria Math"/>
                          <a:ea typeface="+mn-ea"/>
                        </a:rPr>
                        <m:t> </m:t>
                      </m:r>
                      <m:r>
                        <a:rPr lang="ko-KR" altLang="en-US">
                          <a:latin typeface="Cambria Math"/>
                          <a:ea typeface="+mn-ea"/>
                        </a:rPr>
                        <m:t>수정된</m:t>
                      </m:r>
                      <m:r>
                        <a:rPr lang="en-US" altLang="ko-KR">
                          <a:latin typeface="Cambria Math"/>
                          <a:ea typeface="+mn-ea"/>
                        </a:rPr>
                        <m:t> </m:t>
                      </m:r>
                      <m:sSup>
                        <m:sSupPr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pPr>
                        <m:e>
                          <m:r>
                            <a:rPr lang="en-US" altLang="ko-KR">
                              <a:latin typeface="Cambria Math"/>
                              <a:ea typeface="+mn-ea"/>
                            </a:rPr>
                            <m:t>𝑅</m:t>
                          </m:r>
                        </m:e>
                        <m:sup>
                          <m:r>
                            <a:rPr lang="en-US" altLang="ko-KR">
                              <a:latin typeface="Cambria Math"/>
                              <a:ea typeface="+mn-ea"/>
                            </a:rPr>
                            <m:t>2</m:t>
                          </m:r>
                        </m:sup>
                      </m:sSup>
                      <m:r>
                        <a:rPr lang="ko-KR" altLang="en-US">
                          <a:latin typeface="Cambria Math"/>
                          <a:ea typeface="+mn-ea"/>
                        </a:rPr>
                        <m:t>을</m:t>
                      </m:r>
                      <m:r>
                        <a:rPr lang="en-US" altLang="ko-KR">
                          <a:latin typeface="Cambria Math"/>
                          <a:ea typeface="+mn-ea"/>
                        </a:rPr>
                        <m:t> </m:t>
                      </m:r>
                      <m:r>
                        <a:rPr lang="ko-KR" altLang="en-US">
                          <a:latin typeface="Cambria Math"/>
                          <a:ea typeface="+mn-ea"/>
                        </a:rPr>
                        <m:t>계산해야</m:t>
                      </m:r>
                      <m:r>
                        <a:rPr lang="en-US" altLang="ko-KR">
                          <a:latin typeface="Cambria Math"/>
                          <a:ea typeface="+mn-ea"/>
                        </a:rPr>
                        <m:t> </m:t>
                      </m:r>
                      <m:r>
                        <a:rPr lang="ko-KR" altLang="en-US">
                          <a:latin typeface="Cambria Math"/>
                          <a:ea typeface="+mn-ea"/>
                        </a:rPr>
                        <m:t>한다</m:t>
                      </m:r>
                      <m:r>
                        <a:rPr lang="en-US" altLang="ko-KR">
                          <a:latin typeface="Cambria Math"/>
                          <a:ea typeface="+mn-ea"/>
                        </a:rPr>
                        <m:t>.  </m:t>
                      </m:r>
                    </m:oMath>
                  </m:oMathPara>
                </a14:m>
                <a:endParaRPr lang="en-US" altLang="ko-KR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6" name="직사각형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3552" y="1519743"/>
                <a:ext cx="8153276" cy="43518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직사각형 7"/>
              <p:cNvSpPr/>
              <p:nvPr/>
            </p:nvSpPr>
            <p:spPr>
              <a:xfrm>
                <a:off x="2063552" y="2996952"/>
                <a:ext cx="8153276" cy="43095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ko-KR" altLang="en-US" i="1" smtClean="0">
                          <a:latin typeface="Cambria Math"/>
                          <a:ea typeface="+mn-ea"/>
                        </a:rPr>
                        <m:t>따</m:t>
                      </m:r>
                      <m:r>
                        <a:rPr lang="ko-KR" altLang="en-US" b="0" i="1" smtClean="0">
                          <a:latin typeface="Cambria Math"/>
                          <a:ea typeface="+mn-ea"/>
                        </a:rPr>
                        <m:t>라서</m:t>
                      </m:r>
                      <m:r>
                        <a:rPr lang="en-US" altLang="ko-KR" b="0" i="1" smtClean="0">
                          <a:latin typeface="Cambria Math"/>
                          <a:ea typeface="+mn-ea"/>
                        </a:rPr>
                        <m:t> </m:t>
                      </m:r>
                      <m:r>
                        <a:rPr lang="ko-KR" altLang="en-US" b="0" i="1" smtClean="0">
                          <a:latin typeface="Cambria Math"/>
                          <a:ea typeface="+mn-ea"/>
                        </a:rPr>
                        <m:t>회귀식은</m:t>
                      </m:r>
                      <m:r>
                        <a:rPr lang="en-US" altLang="ko-KR" b="0" i="1" smtClean="0">
                          <a:latin typeface="Cambria Math"/>
                          <a:ea typeface="+mn-ea"/>
                        </a:rPr>
                        <m:t> 34.9%</m:t>
                      </m:r>
                      <m:r>
                        <a:rPr lang="ko-KR" altLang="en-US" b="0" i="1" smtClean="0">
                          <a:latin typeface="Cambria Math"/>
                          <a:ea typeface="+mn-ea"/>
                        </a:rPr>
                        <m:t>의</m:t>
                      </m:r>
                      <m:r>
                        <a:rPr lang="en-US" altLang="ko-KR" b="0" i="1" smtClean="0">
                          <a:latin typeface="Cambria Math"/>
                          <a:ea typeface="+mn-ea"/>
                        </a:rPr>
                        <m:t> </m:t>
                      </m:r>
                      <m:r>
                        <a:rPr lang="ko-KR" altLang="en-US" b="0" i="1" smtClean="0">
                          <a:latin typeface="Cambria Math"/>
                          <a:ea typeface="+mn-ea"/>
                        </a:rPr>
                        <m:t>설명력을</m:t>
                      </m:r>
                      <m:r>
                        <a:rPr lang="en-US" altLang="ko-KR" b="0" i="1" smtClean="0">
                          <a:latin typeface="Cambria Math"/>
                          <a:ea typeface="+mn-ea"/>
                        </a:rPr>
                        <m:t> </m:t>
                      </m:r>
                      <m:r>
                        <a:rPr lang="ko-KR" altLang="en-US" b="0" i="1" smtClean="0">
                          <a:latin typeface="Cambria Math"/>
                          <a:ea typeface="+mn-ea"/>
                        </a:rPr>
                        <m:t>가진다</m:t>
                      </m:r>
                      <m:r>
                        <a:rPr lang="en-US" altLang="ko-KR" b="0" i="1" smtClean="0">
                          <a:latin typeface="Cambria Math"/>
                          <a:ea typeface="+mn-ea"/>
                        </a:rPr>
                        <m:t>. </m:t>
                      </m:r>
                    </m:oMath>
                  </m:oMathPara>
                </a14:m>
                <a:endParaRPr lang="en-US" altLang="ko-KR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8" name="직사각형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3552" y="2996952"/>
                <a:ext cx="8153276" cy="430952"/>
              </a:xfrm>
              <a:prstGeom prst="rect">
                <a:avLst/>
              </a:prstGeom>
              <a:blipFill>
                <a:blip r:embed="rId4"/>
                <a:stretch>
                  <a:fillRect l="-22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직사각형 8"/>
              <p:cNvSpPr/>
              <p:nvPr/>
            </p:nvSpPr>
            <p:spPr>
              <a:xfrm>
                <a:off x="2063552" y="3911352"/>
                <a:ext cx="8153276" cy="43095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ko-KR" altLang="en-US" i="1" smtClean="0">
                          <a:latin typeface="Cambria Math"/>
                          <a:ea typeface="+mn-ea"/>
                        </a:rPr>
                        <m:t>분</m:t>
                      </m:r>
                      <m:r>
                        <a:rPr lang="ko-KR" altLang="en-US" b="0" i="1" smtClean="0">
                          <a:latin typeface="Cambria Math"/>
                          <a:ea typeface="+mn-ea"/>
                        </a:rPr>
                        <m:t>산비율</m:t>
                      </m:r>
                      <m:r>
                        <a:rPr lang="en-US" altLang="ko-KR" b="0" i="1" smtClean="0">
                          <a:latin typeface="Cambria Math"/>
                          <a:ea typeface="+mn-ea"/>
                        </a:rPr>
                        <m:t> </m:t>
                      </m:r>
                      <m:r>
                        <a:rPr lang="en-US" altLang="ko-KR" b="0" i="1" smtClean="0">
                          <a:latin typeface="Cambria Math"/>
                          <a:ea typeface="+mn-ea"/>
                        </a:rPr>
                        <m:t>𝐹</m:t>
                      </m:r>
                      <m:r>
                        <a:rPr lang="ko-KR" altLang="en-US" b="0" i="1" smtClean="0">
                          <a:latin typeface="Cambria Math"/>
                          <a:ea typeface="+mn-ea"/>
                        </a:rPr>
                        <m:t>을</m:t>
                      </m:r>
                      <m:r>
                        <a:rPr lang="en-US" altLang="ko-KR" b="0" i="1" smtClean="0">
                          <a:latin typeface="Cambria Math"/>
                          <a:ea typeface="+mn-ea"/>
                        </a:rPr>
                        <m:t> </m:t>
                      </m:r>
                      <m:r>
                        <a:rPr lang="ko-KR" altLang="en-US" b="0" i="1" smtClean="0">
                          <a:latin typeface="Cambria Math"/>
                          <a:ea typeface="+mn-ea"/>
                        </a:rPr>
                        <m:t>구하면</m:t>
                      </m:r>
                    </m:oMath>
                  </m:oMathPara>
                </a14:m>
                <a:endParaRPr lang="en-US" altLang="ko-KR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9" name="직사각형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3552" y="3911352"/>
                <a:ext cx="8153276" cy="430952"/>
              </a:xfrm>
              <a:prstGeom prst="rect">
                <a:avLst/>
              </a:prstGeom>
              <a:blipFill>
                <a:blip r:embed="rId5"/>
                <a:stretch>
                  <a:fillRect l="-15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0F018042-89B1-41C8-8FAC-9437816A5E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95600" y="2064750"/>
            <a:ext cx="7992888" cy="553021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제목 1"/>
          <p:cNvSpPr>
            <a:spLocks noGrp="1"/>
          </p:cNvSpPr>
          <p:nvPr>
            <p:ph type="title"/>
          </p:nvPr>
        </p:nvSpPr>
        <p:spPr>
          <a:xfrm>
            <a:off x="1774825" y="188914"/>
            <a:ext cx="8497888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유의성 검정과 회귀계수의 신뢰구간</a:t>
            </a:r>
          </a:p>
        </p:txBody>
      </p:sp>
      <p:sp>
        <p:nvSpPr>
          <p:cNvPr id="6" name="내용 개체 틀 1"/>
          <p:cNvSpPr>
            <a:spLocks noGrp="1"/>
          </p:cNvSpPr>
          <p:nvPr>
            <p:ph idx="1"/>
          </p:nvPr>
        </p:nvSpPr>
        <p:spPr>
          <a:xfrm>
            <a:off x="1774825" y="1066801"/>
            <a:ext cx="8642350" cy="628650"/>
          </a:xfrm>
        </p:spPr>
        <p:txBody>
          <a:bodyPr/>
          <a:lstStyle/>
          <a:p>
            <a:pPr>
              <a:defRPr/>
            </a:pPr>
            <a:r>
              <a:rPr lang="ko-KR" altLang="en-US" dirty="0" err="1"/>
              <a:t>회귀식의</a:t>
            </a:r>
            <a:r>
              <a:rPr lang="ko-KR" altLang="en-US" dirty="0"/>
              <a:t> 유의성 검정</a:t>
            </a:r>
            <a:endParaRPr lang="en-US" altLang="ko-KR" sz="1800" b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직사각형 6"/>
              <p:cNvSpPr/>
              <p:nvPr/>
            </p:nvSpPr>
            <p:spPr>
              <a:xfrm>
                <a:off x="2063552" y="1895743"/>
                <a:ext cx="8153276" cy="73327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  <a:defRPr/>
                </a:pP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/>
                        <a:ea typeface="+mn-ea"/>
                      </a:rPr>
                      <m:t>다</m:t>
                    </m:r>
                    <m:r>
                      <a:rPr lang="ko-KR" altLang="en-US" b="0" i="1" smtClean="0">
                        <a:latin typeface="Cambria Math"/>
                        <a:ea typeface="+mn-ea"/>
                      </a:rPr>
                      <m:t>중회기분석에서</m:t>
                    </m:r>
                    <m:r>
                      <a:rPr lang="en-US" altLang="ko-KR" b="0" i="1" smtClean="0">
                        <a:latin typeface="Cambria Math"/>
                        <a:ea typeface="+mn-ea"/>
                      </a:rPr>
                      <m:t> </m:t>
                    </m:r>
                    <m:r>
                      <a:rPr lang="ko-KR" altLang="en-US" b="0" i="1" smtClean="0">
                        <a:latin typeface="Cambria Math"/>
                        <a:ea typeface="+mn-ea"/>
                      </a:rPr>
                      <m:t>회기식</m:t>
                    </m:r>
                    <m:r>
                      <a:rPr lang="en-US" altLang="ko-KR" b="0" i="1" smtClean="0">
                        <a:latin typeface="Cambria Math"/>
                        <a:ea typeface="+mn-ea"/>
                      </a:rPr>
                      <m:t> </m:t>
                    </m:r>
                    <m:acc>
                      <m:accPr>
                        <m:chr m:val="̂"/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accPr>
                      <m:e>
                        <m:r>
                          <a:rPr lang="en-US" altLang="ko-KR" b="0" i="1" smtClean="0">
                            <a:latin typeface="Cambria Math"/>
                            <a:ea typeface="+mn-ea"/>
                          </a:rPr>
                          <m:t>𝑌</m:t>
                        </m:r>
                      </m:e>
                    </m:acc>
                    <m:r>
                      <a:rPr lang="en-US" altLang="ko-KR" b="0" i="1" smtClean="0">
                        <a:latin typeface="Cambria Math"/>
                        <a:ea typeface="+mn-ea"/>
                      </a:rPr>
                      <m:t>=3.514+0.269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  <a:ea typeface="+mn-ea"/>
                          </a:rPr>
                          <m:t>𝑋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  <a:ea typeface="+mn-ea"/>
                          </a:rPr>
                          <m:t>1</m:t>
                        </m:r>
                      </m:sub>
                    </m:sSub>
                    <m:r>
                      <a:rPr lang="en-US" altLang="ko-KR" b="0" i="1" smtClean="0">
                        <a:latin typeface="Cambria Math"/>
                        <a:ea typeface="+mn-ea"/>
                      </a:rPr>
                      <m:t>+0.211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ko-KR" dirty="0">
                    <a:latin typeface="+mn-ea"/>
                    <a:ea typeface="+mn-ea"/>
                  </a:rPr>
                  <a:t>+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0.162</m:t>
                    </m:r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3</m:t>
                        </m:r>
                      </m:sub>
                    </m:sSub>
                    <m:r>
                      <a:rPr lang="ko-KR" altLang="en-US" i="1">
                        <a:latin typeface="Cambria Math"/>
                        <a:ea typeface="+mn-ea"/>
                      </a:rPr>
                      <m:t>에</m:t>
                    </m:r>
                    <m:r>
                      <a:rPr lang="en-US" altLang="ko-KR" i="1">
                        <a:latin typeface="Cambria Math"/>
                        <a:ea typeface="+mn-ea"/>
                      </a:rPr>
                      <m:t> </m:t>
                    </m:r>
                    <m:r>
                      <a:rPr lang="ko-KR" altLang="en-US" i="1">
                        <a:latin typeface="Cambria Math"/>
                        <a:ea typeface="+mn-ea"/>
                      </a:rPr>
                      <m:t>대해</m:t>
                    </m:r>
                  </m:oMath>
                </a14:m>
                <a:endParaRPr lang="en-US" altLang="ko-KR" i="1" dirty="0">
                  <a:latin typeface="Cambria Math"/>
                  <a:ea typeface="+mn-ea"/>
                </a:endParaRPr>
              </a:p>
              <a:p>
                <a:pPr>
                  <a:lnSpc>
                    <a:spcPct val="120000"/>
                  </a:lnSpc>
                  <a:defRPr/>
                </a:pPr>
                <a:r>
                  <a:rPr lang="en-US" altLang="ko-KR" dirty="0">
                    <a:latin typeface="+mn-ea"/>
                    <a:ea typeface="+mn-ea"/>
                  </a:rPr>
                  <a:t>F</a:t>
                </a:r>
                <a:r>
                  <a:rPr lang="ko-KR" altLang="en-US" dirty="0">
                    <a:latin typeface="+mn-ea"/>
                    <a:ea typeface="+mn-ea"/>
                  </a:rPr>
                  <a:t>검정을 통해 </a:t>
                </a:r>
                <a:r>
                  <a:rPr lang="ko-KR" altLang="en-US" dirty="0" err="1">
                    <a:latin typeface="+mn-ea"/>
                    <a:ea typeface="+mn-ea"/>
                  </a:rPr>
                  <a:t>회귀식의</a:t>
                </a:r>
                <a:r>
                  <a:rPr lang="ko-KR" altLang="en-US" dirty="0">
                    <a:latin typeface="+mn-ea"/>
                    <a:ea typeface="+mn-ea"/>
                  </a:rPr>
                  <a:t> 유의성을 검정해야 한다</a:t>
                </a:r>
                <a:r>
                  <a:rPr lang="en-US" altLang="ko-KR" dirty="0">
                    <a:latin typeface="+mn-ea"/>
                    <a:ea typeface="+mn-ea"/>
                  </a:rPr>
                  <a:t>.</a:t>
                </a:r>
              </a:p>
            </p:txBody>
          </p:sp>
        </mc:Choice>
        <mc:Fallback xmlns="">
          <p:sp>
            <p:nvSpPr>
              <p:cNvPr id="7" name="직사각형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3552" y="1895743"/>
                <a:ext cx="8153276" cy="733278"/>
              </a:xfrm>
              <a:prstGeom prst="rect">
                <a:avLst/>
              </a:prstGeom>
              <a:blipFill>
                <a:blip r:embed="rId2"/>
                <a:stretch>
                  <a:fillRect l="-673" t="-833" b="-1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직사각형 7"/>
              <p:cNvSpPr/>
              <p:nvPr/>
            </p:nvSpPr>
            <p:spPr>
              <a:xfrm>
                <a:off x="2063552" y="2972069"/>
                <a:ext cx="8153276" cy="7243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  <a:defRPr/>
                </a:pPr>
                <a:r>
                  <a:rPr lang="ko-KR" altLang="en-US" dirty="0" err="1">
                    <a:latin typeface="+mn-ea"/>
                    <a:ea typeface="+mn-ea"/>
                  </a:rPr>
                  <a:t>회귀식의</a:t>
                </a:r>
                <a:r>
                  <a:rPr lang="ko-KR" altLang="en-US" dirty="0">
                    <a:latin typeface="+mn-ea"/>
                    <a:ea typeface="+mn-ea"/>
                  </a:rPr>
                  <a:t> 유의성을 검정하는 방법은</a:t>
                </a:r>
                <a:endParaRPr lang="en-US" altLang="ko-KR" dirty="0">
                  <a:latin typeface="+mn-ea"/>
                  <a:ea typeface="+mn-ea"/>
                </a:endParaRPr>
              </a:p>
              <a:p>
                <a:pPr>
                  <a:lnSpc>
                    <a:spcPct val="120000"/>
                  </a:lnSpc>
                  <a:defRPr/>
                </a:pPr>
                <a:r>
                  <a:rPr lang="ko-KR" altLang="en-US" dirty="0">
                    <a:latin typeface="+mn-ea"/>
                    <a:ea typeface="+mn-ea"/>
                  </a:rPr>
                  <a:t>회귀와 </a:t>
                </a:r>
                <a:r>
                  <a:rPr lang="ko-KR" altLang="en-US" dirty="0" err="1">
                    <a:latin typeface="+mn-ea"/>
                    <a:ea typeface="+mn-ea"/>
                  </a:rPr>
                  <a:t>잔차에</a:t>
                </a:r>
                <a:r>
                  <a:rPr lang="ko-KR" altLang="en-US" dirty="0">
                    <a:latin typeface="+mn-ea"/>
                    <a:ea typeface="+mn-ea"/>
                  </a:rPr>
                  <a:t> 대한 분산비율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𝐹</m:t>
                    </m:r>
                  </m:oMath>
                </a14:m>
                <a:r>
                  <a:rPr lang="ko-KR" altLang="en-US" dirty="0">
                    <a:latin typeface="+mn-ea"/>
                    <a:ea typeface="+mn-ea"/>
                  </a:rPr>
                  <a:t>값을 계산해서</a:t>
                </a:r>
                <a:endParaRPr lang="en-US" altLang="ko-KR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8" name="직사각형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3552" y="2972069"/>
                <a:ext cx="8153276" cy="724365"/>
              </a:xfrm>
              <a:prstGeom prst="rect">
                <a:avLst/>
              </a:prstGeom>
              <a:blipFill>
                <a:blip r:embed="rId3"/>
                <a:stretch>
                  <a:fillRect l="-673" t="-1695" b="-1355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직사각형 8"/>
              <p:cNvSpPr/>
              <p:nvPr/>
            </p:nvSpPr>
            <p:spPr>
              <a:xfrm>
                <a:off x="2063552" y="4040022"/>
                <a:ext cx="8153276" cy="7243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  <a:defRPr/>
                </a:pP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𝐹</m:t>
                    </m:r>
                  </m:oMath>
                </a14:m>
                <a:r>
                  <a:rPr lang="ko-KR" altLang="en-US" dirty="0">
                    <a:latin typeface="+mn-ea"/>
                    <a:ea typeface="+mn-ea"/>
                  </a:rPr>
                  <a:t>분포표의 값보다 더 크다면 </a:t>
                </a:r>
                <a:r>
                  <a:rPr lang="ko-KR" altLang="en-US" dirty="0" err="1">
                    <a:latin typeface="+mn-ea"/>
                    <a:ea typeface="+mn-ea"/>
                  </a:rPr>
                  <a:t>귀무가설을</a:t>
                </a:r>
                <a:r>
                  <a:rPr lang="ko-KR" altLang="en-US" dirty="0">
                    <a:latin typeface="+mn-ea"/>
                    <a:ea typeface="+mn-ea"/>
                  </a:rPr>
                  <a:t> 기각하고 </a:t>
                </a:r>
                <a:r>
                  <a:rPr lang="en-US" altLang="ko-KR" dirty="0">
                    <a:latin typeface="+mn-ea"/>
                    <a:ea typeface="+mn-ea"/>
                  </a:rPr>
                  <a:t/>
                </a:r>
                <a:br>
                  <a:rPr lang="en-US" altLang="ko-KR" dirty="0">
                    <a:latin typeface="+mn-ea"/>
                    <a:ea typeface="+mn-ea"/>
                  </a:rPr>
                </a:br>
                <a:r>
                  <a:rPr lang="en-US" altLang="ko-KR" dirty="0">
                    <a:latin typeface="+mn-ea"/>
                    <a:ea typeface="+mn-ea"/>
                  </a:rPr>
                  <a:t>                                     </a:t>
                </a:r>
                <a:r>
                  <a:rPr lang="ko-KR" altLang="en-US" dirty="0">
                    <a:latin typeface="+mn-ea"/>
                    <a:ea typeface="+mn-ea"/>
                  </a:rPr>
                  <a:t>대립가설을 채택하는 것</a:t>
                </a:r>
                <a:endParaRPr lang="en-US" altLang="ko-KR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9" name="직사각형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3552" y="4040022"/>
                <a:ext cx="8153276" cy="724365"/>
              </a:xfrm>
              <a:prstGeom prst="rect">
                <a:avLst/>
              </a:prstGeom>
              <a:blipFill>
                <a:blip r:embed="rId4"/>
                <a:stretch>
                  <a:fillRect t="-1681" b="-1260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제목 1"/>
          <p:cNvSpPr>
            <a:spLocks noGrp="1"/>
          </p:cNvSpPr>
          <p:nvPr>
            <p:ph type="title"/>
          </p:nvPr>
        </p:nvSpPr>
        <p:spPr>
          <a:xfrm>
            <a:off x="1774825" y="188914"/>
            <a:ext cx="8497888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유의성 검정과 회귀계수의 신뢰구간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8D08BC42-0C7A-4B12-A7B8-60F257087F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4825" y="1340768"/>
            <a:ext cx="8875747" cy="3312368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제목 1"/>
          <p:cNvSpPr>
            <a:spLocks noGrp="1"/>
          </p:cNvSpPr>
          <p:nvPr>
            <p:ph type="title"/>
          </p:nvPr>
        </p:nvSpPr>
        <p:spPr>
          <a:xfrm>
            <a:off x="1774825" y="188914"/>
            <a:ext cx="8497888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유의성 검정과 회귀계수의 신뢰구간 </a:t>
            </a:r>
            <a:r>
              <a:rPr lang="en-US" altLang="ko-KR">
                <a:solidFill>
                  <a:srgbClr val="C00000"/>
                </a:solidFill>
              </a:rPr>
              <a:t>(</a:t>
            </a:r>
            <a:r>
              <a:rPr lang="ko-KR" altLang="en-US">
                <a:solidFill>
                  <a:srgbClr val="C00000"/>
                </a:solidFill>
              </a:rPr>
              <a:t>예제 풀이</a:t>
            </a:r>
            <a:r>
              <a:rPr lang="en-US" altLang="ko-KR">
                <a:solidFill>
                  <a:srgbClr val="C00000"/>
                </a:solidFill>
              </a:rPr>
              <a:t>)</a:t>
            </a:r>
            <a:endParaRPr lang="ko-KR" altLang="en-US">
              <a:solidFill>
                <a:srgbClr val="C00000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063552" y="1412777"/>
            <a:ext cx="8153276" cy="3919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ko-KR" altLang="en-US" dirty="0">
                <a:latin typeface="+mn-ea"/>
                <a:ea typeface="+mn-ea"/>
              </a:rPr>
              <a:t>회귀식에 대한 유의성을 검정하기 위해 회귀식에 대한 가설을 수립한다</a:t>
            </a:r>
            <a:r>
              <a:rPr lang="en-US" altLang="ko-KR" dirty="0">
                <a:latin typeface="+mn-ea"/>
                <a:ea typeface="+mn-ea"/>
              </a:rPr>
              <a:t>. </a:t>
            </a:r>
          </a:p>
        </p:txBody>
      </p:sp>
      <p:pic>
        <p:nvPicPr>
          <p:cNvPr id="6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52" t="15770" r="32851" b="58939"/>
          <a:stretch/>
        </p:blipFill>
        <p:spPr bwMode="auto">
          <a:xfrm>
            <a:off x="3835400" y="1943100"/>
            <a:ext cx="3467101" cy="9230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직사각형 6"/>
              <p:cNvSpPr/>
              <p:nvPr/>
            </p:nvSpPr>
            <p:spPr>
              <a:xfrm>
                <a:off x="2063552" y="3131420"/>
                <a:ext cx="8153276" cy="44159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  <a:defRPr/>
                </a:pPr>
                <a:r>
                  <a:rPr lang="ko-KR" altLang="en-US" dirty="0">
                    <a:latin typeface="+mn-ea"/>
                    <a:ea typeface="+mn-ea"/>
                  </a:rPr>
                  <a:t>분산비율이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𝐹</m:t>
                    </m:r>
                  </m:oMath>
                </a14:m>
                <a:r>
                  <a:rPr lang="en-US" altLang="ko-KR" dirty="0">
                    <a:latin typeface="+mn-ea"/>
                    <a:ea typeface="+mn-ea"/>
                  </a:rPr>
                  <a:t>=15.084</a:t>
                </a:r>
                <a:r>
                  <a:rPr lang="ko-KR" altLang="en-US" dirty="0">
                    <a:latin typeface="+mn-ea"/>
                    <a:ea typeface="+mn-ea"/>
                  </a:rPr>
                  <a:t>이고</a:t>
                </a:r>
                <a:r>
                  <a:rPr lang="en-US" altLang="ko-KR" dirty="0">
                    <a:latin typeface="+mn-ea"/>
                    <a:ea typeface="+mn-ea"/>
                  </a:rPr>
                  <a:t>, F</a:t>
                </a:r>
                <a:r>
                  <a:rPr lang="ko-KR" altLang="en-US" dirty="0">
                    <a:latin typeface="+mn-ea"/>
                    <a:ea typeface="+mn-ea"/>
                  </a:rPr>
                  <a:t>분포표에서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  <a:ea typeface="+mn-ea"/>
                          </a:rPr>
                          <m:t>𝐹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  <a:ea typeface="+mn-ea"/>
                          </a:rPr>
                          <m:t>(3.76)</m:t>
                        </m:r>
                      </m:sub>
                    </m:sSub>
                    <m:r>
                      <a:rPr lang="en-US" altLang="ko-KR" b="0" i="1" smtClean="0">
                        <a:latin typeface="Cambria Math"/>
                        <a:ea typeface="+mn-ea"/>
                      </a:rPr>
                      <m:t>=2.72</m:t>
                    </m:r>
                  </m:oMath>
                </a14:m>
                <a:endParaRPr lang="en-US" altLang="ko-KR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7" name="직사각형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3552" y="3131420"/>
                <a:ext cx="8153276" cy="441596"/>
              </a:xfrm>
              <a:prstGeom prst="rect">
                <a:avLst/>
              </a:prstGeom>
              <a:blipFill>
                <a:blip r:embed="rId3"/>
                <a:stretch>
                  <a:fillRect l="-673" b="-138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직사각형 7"/>
              <p:cNvSpPr/>
              <p:nvPr/>
            </p:nvSpPr>
            <p:spPr>
              <a:xfrm>
                <a:off x="2063552" y="4383336"/>
                <a:ext cx="8153276" cy="142192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  <a:defRPr/>
                </a:pP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𝐹</m:t>
                    </m:r>
                  </m:oMath>
                </a14:m>
                <a:r>
                  <a:rPr lang="ko-KR" altLang="en-US" dirty="0">
                    <a:latin typeface="+mn-ea"/>
                    <a:ea typeface="+mn-ea"/>
                  </a:rPr>
                  <a:t>값이 </a:t>
                </a:r>
                <a:r>
                  <a:rPr lang="ko-KR" altLang="en-US" dirty="0" err="1">
                    <a:latin typeface="+mn-ea"/>
                    <a:ea typeface="+mn-ea"/>
                  </a:rPr>
                  <a:t>임계치보다</a:t>
                </a:r>
                <a:r>
                  <a:rPr lang="ko-KR" altLang="en-US" dirty="0">
                    <a:latin typeface="+mn-ea"/>
                    <a:ea typeface="+mn-ea"/>
                  </a:rPr>
                  <a:t> 크므로</a:t>
                </a:r>
                <a:r>
                  <a:rPr lang="en-US" altLang="ko-KR" dirty="0">
                    <a:latin typeface="+mn-ea"/>
                    <a:ea typeface="+mn-ea"/>
                  </a:rPr>
                  <a:t>,</a:t>
                </a:r>
              </a:p>
              <a:p>
                <a:pPr>
                  <a:lnSpc>
                    <a:spcPct val="120000"/>
                  </a:lnSpc>
                  <a:defRPr/>
                </a:pPr>
                <a:r>
                  <a:rPr lang="en-US" altLang="ko-KR" dirty="0">
                    <a:latin typeface="+mn-ea"/>
                    <a:ea typeface="+mn-ea"/>
                  </a:rPr>
                  <a:t>        </a:t>
                </a:r>
                <a:r>
                  <a:rPr lang="ko-KR" altLang="en-US" dirty="0" err="1">
                    <a:latin typeface="+mn-ea"/>
                    <a:ea typeface="+mn-ea"/>
                  </a:rPr>
                  <a:t>귀무가설을</a:t>
                </a:r>
                <a:r>
                  <a:rPr lang="ko-KR" altLang="en-US" dirty="0">
                    <a:latin typeface="+mn-ea"/>
                    <a:ea typeface="+mn-ea"/>
                  </a:rPr>
                  <a:t> 기각하고 대립가설을 채택</a:t>
                </a:r>
                <a:endParaRPr lang="en-US" altLang="ko-KR" dirty="0">
                  <a:latin typeface="+mn-ea"/>
                  <a:ea typeface="+mn-ea"/>
                </a:endParaRPr>
              </a:p>
              <a:p>
                <a:pPr>
                  <a:lnSpc>
                    <a:spcPct val="120000"/>
                  </a:lnSpc>
                  <a:defRPr/>
                </a:pPr>
                <a:endParaRPr lang="en-US" altLang="ko-KR" dirty="0">
                  <a:latin typeface="+mn-ea"/>
                  <a:ea typeface="+mn-ea"/>
                </a:endParaRPr>
              </a:p>
              <a:p>
                <a:pPr>
                  <a:lnSpc>
                    <a:spcPct val="120000"/>
                  </a:lnSpc>
                  <a:defRPr/>
                </a:pPr>
                <a:r>
                  <a:rPr lang="ko-KR" altLang="en-US" dirty="0">
                    <a:latin typeface="+mn-ea"/>
                    <a:ea typeface="+mn-ea"/>
                  </a:rPr>
                  <a:t>따라서 </a:t>
                </a:r>
                <a:r>
                  <a:rPr lang="ko-KR" altLang="en-US" dirty="0" err="1">
                    <a:latin typeface="+mn-ea"/>
                    <a:ea typeface="+mn-ea"/>
                  </a:rPr>
                  <a:t>회귀식은</a:t>
                </a:r>
                <a:r>
                  <a:rPr lang="ko-KR" altLang="en-US" dirty="0">
                    <a:latin typeface="+mn-ea"/>
                    <a:ea typeface="+mn-ea"/>
                  </a:rPr>
                  <a:t> 유의하다</a:t>
                </a:r>
                <a:r>
                  <a:rPr lang="en-US" altLang="ko-KR" dirty="0">
                    <a:latin typeface="+mn-ea"/>
                    <a:ea typeface="+mn-ea"/>
                  </a:rPr>
                  <a:t>. </a:t>
                </a:r>
              </a:p>
            </p:txBody>
          </p:sp>
        </mc:Choice>
        <mc:Fallback xmlns="">
          <p:sp>
            <p:nvSpPr>
              <p:cNvPr id="8" name="직사각형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3552" y="4383336"/>
                <a:ext cx="8153276" cy="1421928"/>
              </a:xfrm>
              <a:prstGeom prst="rect">
                <a:avLst/>
              </a:prstGeom>
              <a:blipFill>
                <a:blip r:embed="rId4"/>
                <a:stretch>
                  <a:fillRect l="-673" t="-429" b="-386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제목 1"/>
          <p:cNvSpPr>
            <a:spLocks noGrp="1"/>
          </p:cNvSpPr>
          <p:nvPr>
            <p:ph type="title"/>
          </p:nvPr>
        </p:nvSpPr>
        <p:spPr>
          <a:xfrm>
            <a:off x="1774825" y="188914"/>
            <a:ext cx="8497888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유의성 검정과 회귀계수의 신뢰구간</a:t>
            </a:r>
          </a:p>
        </p:txBody>
      </p:sp>
      <p:sp>
        <p:nvSpPr>
          <p:cNvPr id="6" name="내용 개체 틀 1"/>
          <p:cNvSpPr>
            <a:spLocks noGrp="1"/>
          </p:cNvSpPr>
          <p:nvPr>
            <p:ph idx="1"/>
          </p:nvPr>
        </p:nvSpPr>
        <p:spPr>
          <a:xfrm>
            <a:off x="1774825" y="1066801"/>
            <a:ext cx="8642350" cy="60960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회귀계수의 신뢰구간</a:t>
            </a:r>
            <a:endParaRPr lang="en-US" altLang="ko-K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직사각형 6"/>
              <p:cNvSpPr/>
              <p:nvPr/>
            </p:nvSpPr>
            <p:spPr>
              <a:xfrm>
                <a:off x="2063552" y="1884906"/>
                <a:ext cx="8153276" cy="73058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  <a:defRPr/>
                </a:pPr>
                <a:r>
                  <a:rPr lang="ko-KR" altLang="en-US" dirty="0">
                    <a:latin typeface="+mn-ea"/>
                    <a:ea typeface="+mn-ea"/>
                  </a:rPr>
                  <a:t>표본에서 도출한 </a:t>
                </a:r>
                <a:r>
                  <a:rPr lang="ko-KR" altLang="en-US" dirty="0" err="1">
                    <a:latin typeface="+mn-ea"/>
                    <a:ea typeface="+mn-ea"/>
                  </a:rPr>
                  <a:t>회귀식</a:t>
                </a:r>
                <a:r>
                  <a:rPr lang="ko-KR" altLang="en-US" dirty="0">
                    <a:latin typeface="+mn-ea"/>
                    <a:ea typeface="+mn-ea"/>
                  </a:rPr>
                  <a:t>                             </a:t>
                </a:r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  <a:ea typeface="+mn-ea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+mn-ea"/>
                      </a:rPr>
                      <m:t>                          </m:t>
                    </m:r>
                    <m:r>
                      <a:rPr lang="ko-KR" altLang="en-US">
                        <a:latin typeface="Cambria Math"/>
                        <a:ea typeface="+mn-ea"/>
                      </a:rPr>
                      <m:t>에서</m:t>
                    </m:r>
                  </m:oMath>
                </a14:m>
                <a:r>
                  <a:rPr lang="en-US" altLang="ko-KR" dirty="0">
                    <a:latin typeface="+mn-ea"/>
                  </a:rPr>
                  <a:t> </a:t>
                </a:r>
              </a:p>
              <a:p>
                <a:pPr>
                  <a:lnSpc>
                    <a:spcPct val="120000"/>
                  </a:lnSpc>
                  <a:defRPr/>
                </a:pPr>
                <a:endParaRPr lang="en-US" altLang="ko-KR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7" name="직사각형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3552" y="1884906"/>
                <a:ext cx="8153276" cy="730585"/>
              </a:xfrm>
              <a:prstGeom prst="rect">
                <a:avLst/>
              </a:prstGeom>
              <a:blipFill>
                <a:blip r:embed="rId2"/>
                <a:stretch>
                  <a:fillRect l="-673" t="-8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직사각형 8"/>
              <p:cNvSpPr/>
              <p:nvPr/>
            </p:nvSpPr>
            <p:spPr>
              <a:xfrm>
                <a:off x="2063552" y="2788762"/>
                <a:ext cx="8153276" cy="89723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ko-KR" altLang="en-US" i="1">
                                  <a:latin typeface="Cambria Math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US" altLang="ko-KR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ko-KR" altLang="en-US">
                          <a:latin typeface="Cambria Math"/>
                          <a:ea typeface="+mn-ea"/>
                        </a:rPr>
                        <m:t>는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ko-KR" alt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ko-KR" altLang="en-US" b="0" i="1" smtClean="0">
                                      <a:latin typeface="Cambria Math"/>
                                    </a:rPr>
                                    <m:t>𝜖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ko-KR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b="0" i="1" smtClean="0">
                              <a:latin typeface="Cambria Math"/>
                            </a:rPr>
                            <m:t>=0</m:t>
                          </m:r>
                          <m:r>
                            <a:rPr lang="ko-KR" altLang="en-US">
                              <a:latin typeface="Cambria Math"/>
                              <a:ea typeface="+mn-ea"/>
                            </a:rPr>
                            <m:t>인</m:t>
                          </m:r>
                          <m:r>
                            <a:rPr lang="en-US" altLang="ko-KR">
                              <a:latin typeface="Cambria Math"/>
                              <a:ea typeface="+mn-ea"/>
                            </a:rPr>
                            <m:t> </m:t>
                          </m:r>
                          <m:r>
                            <a:rPr lang="ko-KR" altLang="en-US">
                              <a:latin typeface="Cambria Math"/>
                              <a:ea typeface="+mn-ea"/>
                            </a:rPr>
                            <m:t>경우를</m:t>
                          </m:r>
                          <m:r>
                            <a:rPr lang="en-US" altLang="ko-KR">
                              <a:latin typeface="Cambria Math"/>
                              <a:ea typeface="+mn-ea"/>
                            </a:rPr>
                            <m:t> </m:t>
                          </m:r>
                          <m:r>
                            <a:rPr lang="ko-KR" altLang="en-US">
                              <a:latin typeface="Cambria Math"/>
                              <a:ea typeface="+mn-ea"/>
                            </a:rPr>
                            <m:t>유의한</m:t>
                          </m:r>
                          <m:r>
                            <a:rPr lang="en-US" altLang="ko-KR">
                              <a:latin typeface="Cambria Math"/>
                              <a:ea typeface="+mn-ea"/>
                            </a:rPr>
                            <m:t> </m:t>
                          </m:r>
                          <m:r>
                            <a:rPr lang="ko-KR" altLang="en-US">
                              <a:latin typeface="Cambria Math"/>
                              <a:ea typeface="+mn-ea"/>
                            </a:rPr>
                            <m:t>경우로</m:t>
                          </m:r>
                          <m:r>
                            <a:rPr lang="en-US" altLang="ko-KR">
                              <a:latin typeface="Cambria Math"/>
                              <a:ea typeface="+mn-ea"/>
                            </a:rPr>
                            <m:t> </m:t>
                          </m:r>
                          <m:r>
                            <a:rPr lang="ko-KR" altLang="en-US">
                              <a:latin typeface="Cambria Math"/>
                              <a:ea typeface="+mn-ea"/>
                            </a:rPr>
                            <m:t>가설을</m:t>
                          </m:r>
                          <m:r>
                            <a:rPr lang="en-US" altLang="ko-KR">
                              <a:latin typeface="Cambria Math"/>
                              <a:ea typeface="+mn-ea"/>
                            </a:rPr>
                            <m:t> </m:t>
                          </m:r>
                          <m:r>
                            <a:rPr lang="ko-KR" altLang="en-US">
                              <a:latin typeface="Cambria Math"/>
                              <a:ea typeface="+mn-ea"/>
                            </a:rPr>
                            <m:t>수립하면</m:t>
                          </m:r>
                        </m:e>
                      </m:nary>
                    </m:oMath>
                  </m:oMathPara>
                </a14:m>
                <a:endParaRPr lang="en-US" altLang="ko-KR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9" name="직사각형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3552" y="2788762"/>
                <a:ext cx="8153276" cy="89723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그림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259" b="64962"/>
          <a:stretch/>
        </p:blipFill>
        <p:spPr bwMode="auto">
          <a:xfrm>
            <a:off x="2387600" y="3638092"/>
            <a:ext cx="7416800" cy="510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직사각형 10"/>
              <p:cNvSpPr/>
              <p:nvPr/>
            </p:nvSpPr>
            <p:spPr>
              <a:xfrm>
                <a:off x="2063552" y="4644160"/>
                <a:ext cx="8153276" cy="40645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  <a:defRPr/>
                </a:pPr>
                <a:r>
                  <a:rPr lang="ko-KR" altLang="en-US" dirty="0">
                    <a:latin typeface="+mn-ea"/>
                    <a:ea typeface="+mn-ea"/>
                  </a:rPr>
                  <a:t>가설이 수립되면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ko-KR" altLang="en-US" i="1">
                                <a:latin typeface="Cambria Math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altLang="ko-KR" i="1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ko-KR" altLang="en-US" dirty="0">
                    <a:latin typeface="+mn-ea"/>
                    <a:ea typeface="+mn-ea"/>
                  </a:rPr>
                  <a:t>에 대한 검정통계량을 계산한다</a:t>
                </a:r>
                <a:r>
                  <a:rPr lang="en-US" altLang="ko-KR" dirty="0">
                    <a:latin typeface="+mn-ea"/>
                    <a:ea typeface="+mn-ea"/>
                  </a:rPr>
                  <a:t>. </a:t>
                </a:r>
                <a:r>
                  <a:rPr lang="ko-KR" altLang="en-US" dirty="0">
                    <a:latin typeface="+mn-ea"/>
                    <a:ea typeface="+mn-ea"/>
                  </a:rPr>
                  <a:t> </a:t>
                </a:r>
                <a:endParaRPr lang="en-US" altLang="ko-KR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11" name="직사각형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3552" y="4644160"/>
                <a:ext cx="8153276" cy="406458"/>
              </a:xfrm>
              <a:prstGeom prst="rect">
                <a:avLst/>
              </a:prstGeom>
              <a:blipFill>
                <a:blip r:embed="rId5"/>
                <a:stretch>
                  <a:fillRect l="-673" b="-2238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그림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205" b="28308"/>
          <a:stretch/>
        </p:blipFill>
        <p:spPr bwMode="auto">
          <a:xfrm>
            <a:off x="2431790" y="5144988"/>
            <a:ext cx="7416800" cy="87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75DC8623-CAEC-49D1-86E9-24281F8C2F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99856" y="1954923"/>
            <a:ext cx="3448050" cy="295275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제목 1"/>
          <p:cNvSpPr>
            <a:spLocks noGrp="1"/>
          </p:cNvSpPr>
          <p:nvPr>
            <p:ph type="title"/>
          </p:nvPr>
        </p:nvSpPr>
        <p:spPr>
          <a:xfrm>
            <a:off x="1774825" y="188914"/>
            <a:ext cx="8497888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유의성 검정과 회귀계수의 신뢰구간</a:t>
            </a:r>
          </a:p>
        </p:txBody>
      </p:sp>
      <p:sp>
        <p:nvSpPr>
          <p:cNvPr id="6" name="내용 개체 틀 1"/>
          <p:cNvSpPr>
            <a:spLocks noGrp="1"/>
          </p:cNvSpPr>
          <p:nvPr>
            <p:ph idx="1"/>
          </p:nvPr>
        </p:nvSpPr>
        <p:spPr>
          <a:xfrm>
            <a:off x="1774825" y="1066801"/>
            <a:ext cx="8642350" cy="60960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회귀계수의 신뢰구간</a:t>
            </a:r>
            <a:endParaRPr lang="en-US" altLang="ko-K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직사각형 10"/>
              <p:cNvSpPr/>
              <p:nvPr/>
            </p:nvSpPr>
            <p:spPr>
              <a:xfrm>
                <a:off x="2063552" y="1833622"/>
                <a:ext cx="8153276" cy="40645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ko-KR" altLang="en-US" i="1">
                                <a:latin typeface="Cambria Math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altLang="ko-KR" i="1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ko-KR" altLang="en-US" dirty="0">
                    <a:latin typeface="+mn-ea"/>
                    <a:ea typeface="+mn-ea"/>
                  </a:rPr>
                  <a:t>에 대한 신뢰구간은</a:t>
                </a:r>
                <a:endParaRPr lang="en-US" altLang="ko-KR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11" name="직사각형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3552" y="1833622"/>
                <a:ext cx="8153276" cy="406458"/>
              </a:xfrm>
              <a:prstGeom prst="rect">
                <a:avLst/>
              </a:prstGeom>
              <a:blipFill>
                <a:blip r:embed="rId2"/>
                <a:stretch>
                  <a:fillRect l="-224" b="-2424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D8F1B48E-F9B7-4C76-AC3C-5C5B8D928C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6077" y="2643187"/>
            <a:ext cx="6899845" cy="488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62984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제목 1"/>
          <p:cNvSpPr>
            <a:spLocks noGrp="1"/>
          </p:cNvSpPr>
          <p:nvPr>
            <p:ph type="title"/>
          </p:nvPr>
        </p:nvSpPr>
        <p:spPr>
          <a:xfrm>
            <a:off x="1774825" y="188914"/>
            <a:ext cx="8497888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유의성 검정과 회귀계수의 신뢰구간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01BC26F1-7F31-4930-948F-19C3EEF1C0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4825" y="1412776"/>
            <a:ext cx="8929687" cy="1466769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제목 1"/>
          <p:cNvSpPr>
            <a:spLocks noGrp="1"/>
          </p:cNvSpPr>
          <p:nvPr>
            <p:ph type="title"/>
          </p:nvPr>
        </p:nvSpPr>
        <p:spPr>
          <a:xfrm>
            <a:off x="1774825" y="188914"/>
            <a:ext cx="8497888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유의성 검정과 회귀계수의 신뢰구간 </a:t>
            </a:r>
            <a:r>
              <a:rPr lang="en-US" altLang="ko-KR">
                <a:solidFill>
                  <a:srgbClr val="C00000"/>
                </a:solidFill>
              </a:rPr>
              <a:t>(</a:t>
            </a:r>
            <a:r>
              <a:rPr lang="ko-KR" altLang="en-US">
                <a:solidFill>
                  <a:srgbClr val="C00000"/>
                </a:solidFill>
              </a:rPr>
              <a:t>예제 풀이</a:t>
            </a:r>
            <a:r>
              <a:rPr lang="en-US" altLang="ko-KR">
                <a:solidFill>
                  <a:srgbClr val="C00000"/>
                </a:solidFill>
              </a:rPr>
              <a:t>)</a:t>
            </a:r>
            <a:endParaRPr lang="ko-KR" altLang="en-US">
              <a:solidFill>
                <a:srgbClr val="C00000"/>
              </a:solidFill>
            </a:endParaRPr>
          </a:p>
        </p:txBody>
      </p:sp>
      <p:pic>
        <p:nvPicPr>
          <p:cNvPr id="75779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4826" y="1292888"/>
            <a:ext cx="7610475" cy="1055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5780" name="그림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04"/>
          <a:stretch/>
        </p:blipFill>
        <p:spPr bwMode="auto">
          <a:xfrm>
            <a:off x="1784350" y="3805318"/>
            <a:ext cx="7766050" cy="16399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/>
              <p:cNvSpPr/>
              <p:nvPr/>
            </p:nvSpPr>
            <p:spPr>
              <a:xfrm>
                <a:off x="1775521" y="3236832"/>
                <a:ext cx="5290231" cy="4351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20000"/>
                  </a:lnSpc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ko-KR" altLang="en-US">
                          <a:latin typeface="Cambria Math"/>
                          <a:ea typeface="+mn-ea"/>
                        </a:rPr>
                        <m:t>그러므로</m:t>
                      </m:r>
                      <m:r>
                        <a:rPr lang="en-US" altLang="ko-KR">
                          <a:latin typeface="Cambria Math"/>
                          <a:ea typeface="+mn-ea"/>
                        </a:rPr>
                        <m:t> </m:t>
                      </m:r>
                      <m:r>
                        <a:rPr lang="ko-KR" altLang="en-US">
                          <a:latin typeface="Cambria Math"/>
                          <a:ea typeface="+mn-ea"/>
                        </a:rPr>
                        <m:t>신뢰구간을</m:t>
                      </m:r>
                      <m:r>
                        <a:rPr lang="en-US" altLang="ko-KR">
                          <a:latin typeface="Cambria Math"/>
                          <a:ea typeface="+mn-ea"/>
                        </a:rPr>
                        <m:t> </m:t>
                      </m:r>
                      <m:r>
                        <a:rPr lang="ko-KR" altLang="en-US">
                          <a:latin typeface="Cambria Math"/>
                          <a:ea typeface="+mn-ea"/>
                        </a:rPr>
                        <m:t>다음과</m:t>
                      </m:r>
                      <m:r>
                        <a:rPr lang="en-US" altLang="ko-KR">
                          <a:latin typeface="Cambria Math"/>
                          <a:ea typeface="+mn-ea"/>
                        </a:rPr>
                        <m:t> </m:t>
                      </m:r>
                      <m:r>
                        <a:rPr lang="ko-KR" altLang="en-US">
                          <a:latin typeface="Cambria Math"/>
                          <a:ea typeface="+mn-ea"/>
                        </a:rPr>
                        <m:t>같이</m:t>
                      </m:r>
                      <m:r>
                        <a:rPr lang="en-US" altLang="ko-KR">
                          <a:latin typeface="Cambria Math"/>
                          <a:ea typeface="+mn-ea"/>
                        </a:rPr>
                        <m:t> </m:t>
                      </m:r>
                      <m:r>
                        <a:rPr lang="ko-KR" altLang="en-US">
                          <a:latin typeface="Cambria Math"/>
                          <a:ea typeface="+mn-ea"/>
                        </a:rPr>
                        <m:t>계산할</m:t>
                      </m:r>
                      <m:r>
                        <a:rPr lang="en-US" altLang="ko-KR">
                          <a:latin typeface="Cambria Math"/>
                          <a:ea typeface="+mn-ea"/>
                        </a:rPr>
                        <m:t> </m:t>
                      </m:r>
                      <m:r>
                        <a:rPr lang="ko-KR" altLang="en-US">
                          <a:latin typeface="Cambria Math"/>
                          <a:ea typeface="+mn-ea"/>
                        </a:rPr>
                        <m:t>수</m:t>
                      </m:r>
                      <m:r>
                        <a:rPr lang="en-US" altLang="ko-KR">
                          <a:latin typeface="Cambria Math"/>
                          <a:ea typeface="+mn-ea"/>
                        </a:rPr>
                        <m:t> </m:t>
                      </m:r>
                      <m:r>
                        <a:rPr lang="ko-KR" altLang="en-US">
                          <a:latin typeface="Cambria Math"/>
                          <a:ea typeface="+mn-ea"/>
                        </a:rPr>
                        <m:t>있다</m:t>
                      </m:r>
                      <m:r>
                        <a:rPr lang="en-US" altLang="ko-KR">
                          <a:latin typeface="Cambria Math"/>
                          <a:ea typeface="+mn-ea"/>
                        </a:rPr>
                        <m:t>. </m:t>
                      </m:r>
                    </m:oMath>
                  </m:oMathPara>
                </a14:m>
                <a:endParaRPr lang="ko-KR" altLang="en-US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2" name="직사각형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5521" y="3236832"/>
                <a:ext cx="5290231" cy="435184"/>
              </a:xfrm>
              <a:prstGeom prst="rect">
                <a:avLst/>
              </a:prstGeom>
              <a:blipFill>
                <a:blip r:embed="rId4"/>
                <a:stretch>
                  <a:fillRect l="-3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 dirty="0">
                <a:solidFill>
                  <a:srgbClr val="C00000"/>
                </a:solidFill>
              </a:rPr>
              <a:t>회귀분석의 기본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1774825" y="1066801"/>
            <a:ext cx="8642350" cy="5472113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회귀분석의 기본 가정</a:t>
            </a:r>
            <a:endParaRPr lang="en-US" altLang="ko-KR" dirty="0"/>
          </a:p>
          <a:p>
            <a:pPr marL="0" indent="0">
              <a:buNone/>
              <a:defRPr/>
            </a:pPr>
            <a:endParaRPr lang="en-US" altLang="ko-KR" sz="1800" b="0" dirty="0">
              <a:solidFill>
                <a:schemeClr val="tx1"/>
              </a:solidFill>
            </a:endParaRPr>
          </a:p>
          <a:p>
            <a:pPr>
              <a:buFont typeface="Wingdings" panose="05000000000000000000" pitchFamily="2" charset="2"/>
              <a:buChar char="u"/>
              <a:defRPr/>
            </a:pPr>
            <a:r>
              <a:rPr lang="ko-KR" altLang="en-US" sz="1800" b="0" dirty="0">
                <a:solidFill>
                  <a:schemeClr val="tx1"/>
                </a:solidFill>
              </a:rPr>
              <a:t>독립변수와 종속변수가 나타내는 값의 분포는 선형이다</a:t>
            </a:r>
            <a:r>
              <a:rPr lang="en-US" altLang="ko-KR" sz="1800" b="0" dirty="0">
                <a:solidFill>
                  <a:schemeClr val="tx1"/>
                </a:solidFill>
              </a:rPr>
              <a:t>. </a:t>
            </a:r>
          </a:p>
          <a:p>
            <a:pPr>
              <a:buFont typeface="Wingdings" panose="05000000000000000000" pitchFamily="2" charset="2"/>
              <a:buChar char="u"/>
              <a:defRPr/>
            </a:pPr>
            <a:r>
              <a:rPr lang="ko-KR" altLang="en-US" sz="1800" b="0" dirty="0">
                <a:solidFill>
                  <a:schemeClr val="tx1"/>
                </a:solidFill>
              </a:rPr>
              <a:t>수집된 데이터의 분산이 정규분포를 구성한다</a:t>
            </a:r>
            <a:r>
              <a:rPr lang="en-US" altLang="ko-KR" sz="1800" b="0" dirty="0">
                <a:solidFill>
                  <a:schemeClr val="tx1"/>
                </a:solidFill>
              </a:rPr>
              <a:t>.</a:t>
            </a:r>
          </a:p>
          <a:p>
            <a:pPr>
              <a:buFont typeface="Wingdings" panose="05000000000000000000" pitchFamily="2" charset="2"/>
              <a:buChar char="u"/>
              <a:defRPr/>
            </a:pPr>
            <a:r>
              <a:rPr lang="ko-KR" altLang="en-US" sz="1800" b="0" dirty="0" err="1">
                <a:solidFill>
                  <a:schemeClr val="tx1"/>
                </a:solidFill>
              </a:rPr>
              <a:t>오차항</a:t>
            </a:r>
            <a:r>
              <a:rPr lang="en-US" altLang="ko-KR" sz="1800" b="0" dirty="0">
                <a:solidFill>
                  <a:schemeClr val="tx1"/>
                </a:solidFill>
              </a:rPr>
              <a:t>(</a:t>
            </a:r>
            <a:r>
              <a:rPr lang="ko-KR" altLang="en-US" sz="1800" b="0" dirty="0" err="1">
                <a:solidFill>
                  <a:schemeClr val="tx1"/>
                </a:solidFill>
              </a:rPr>
              <a:t>잔차</a:t>
            </a:r>
            <a:r>
              <a:rPr lang="en-US" altLang="ko-KR" sz="1800" b="0" dirty="0">
                <a:solidFill>
                  <a:schemeClr val="tx1"/>
                </a:solidFill>
              </a:rPr>
              <a:t>)</a:t>
            </a:r>
            <a:r>
              <a:rPr lang="ko-KR" altLang="en-US" sz="1800" b="0" dirty="0">
                <a:solidFill>
                  <a:schemeClr val="tx1"/>
                </a:solidFill>
              </a:rPr>
              <a:t>의 </a:t>
            </a:r>
            <a:r>
              <a:rPr lang="ko-KR" altLang="en-US" sz="1800" b="0" dirty="0" err="1">
                <a:solidFill>
                  <a:schemeClr val="tx1"/>
                </a:solidFill>
              </a:rPr>
              <a:t>기대값</a:t>
            </a:r>
            <a:r>
              <a:rPr lang="en-US" altLang="ko-KR" sz="1800" b="0" dirty="0">
                <a:solidFill>
                  <a:schemeClr val="tx1"/>
                </a:solidFill>
              </a:rPr>
              <a:t>(</a:t>
            </a:r>
            <a:r>
              <a:rPr lang="ko-KR" altLang="en-US" sz="1800" b="0" dirty="0">
                <a:solidFill>
                  <a:schemeClr val="tx1"/>
                </a:solidFill>
              </a:rPr>
              <a:t>평균</a:t>
            </a:r>
            <a:r>
              <a:rPr lang="en-US" altLang="ko-KR" sz="1800" b="0" dirty="0">
                <a:solidFill>
                  <a:schemeClr val="tx1"/>
                </a:solidFill>
              </a:rPr>
              <a:t>)</a:t>
            </a:r>
            <a:r>
              <a:rPr lang="ko-KR" altLang="en-US" sz="1800" b="0" dirty="0">
                <a:solidFill>
                  <a:schemeClr val="tx1"/>
                </a:solidFill>
              </a:rPr>
              <a:t>은 </a:t>
            </a:r>
            <a:r>
              <a:rPr lang="en-US" altLang="ko-KR" sz="1800" b="0" dirty="0">
                <a:solidFill>
                  <a:schemeClr val="tx1"/>
                </a:solidFill>
              </a:rPr>
              <a:t>0</a:t>
            </a:r>
            <a:r>
              <a:rPr lang="ko-KR" altLang="en-US" sz="1800" b="0" dirty="0">
                <a:solidFill>
                  <a:schemeClr val="tx1"/>
                </a:solidFill>
              </a:rPr>
              <a:t>이다</a:t>
            </a:r>
            <a:r>
              <a:rPr lang="en-US" altLang="ko-KR" sz="1800" b="0" dirty="0">
                <a:solidFill>
                  <a:schemeClr val="tx1"/>
                </a:solidFill>
              </a:rPr>
              <a:t>.</a:t>
            </a:r>
          </a:p>
          <a:p>
            <a:pPr>
              <a:buFont typeface="Wingdings" panose="05000000000000000000" pitchFamily="2" charset="2"/>
              <a:buChar char="u"/>
              <a:defRPr/>
            </a:pPr>
            <a:r>
              <a:rPr lang="ko-KR" altLang="en-US" sz="1800" b="0" dirty="0" err="1">
                <a:solidFill>
                  <a:schemeClr val="tx1"/>
                </a:solidFill>
              </a:rPr>
              <a:t>오차항</a:t>
            </a:r>
            <a:r>
              <a:rPr lang="en-US" altLang="ko-KR" sz="1800" b="0" dirty="0">
                <a:solidFill>
                  <a:schemeClr val="tx1"/>
                </a:solidFill>
              </a:rPr>
              <a:t>(</a:t>
            </a:r>
            <a:r>
              <a:rPr lang="ko-KR" altLang="en-US" sz="1800" b="0" dirty="0" err="1">
                <a:solidFill>
                  <a:schemeClr val="tx1"/>
                </a:solidFill>
              </a:rPr>
              <a:t>잔차</a:t>
            </a:r>
            <a:r>
              <a:rPr lang="en-US" altLang="ko-KR" sz="1800" b="0" dirty="0">
                <a:solidFill>
                  <a:schemeClr val="tx1"/>
                </a:solidFill>
              </a:rPr>
              <a:t>)</a:t>
            </a:r>
            <a:r>
              <a:rPr lang="ko-KR" altLang="en-US" sz="1800" b="0" dirty="0">
                <a:solidFill>
                  <a:schemeClr val="tx1"/>
                </a:solidFill>
              </a:rPr>
              <a:t>의 분산은 모두 동질적이다</a:t>
            </a:r>
            <a:r>
              <a:rPr lang="en-US" altLang="ko-KR" sz="1800" b="0" dirty="0">
                <a:solidFill>
                  <a:schemeClr val="tx1"/>
                </a:solidFill>
              </a:rPr>
              <a:t>. (</a:t>
            </a:r>
            <a:r>
              <a:rPr lang="ko-KR" altLang="en-US" sz="1800" b="0" dirty="0">
                <a:solidFill>
                  <a:schemeClr val="tx1"/>
                </a:solidFill>
              </a:rPr>
              <a:t>등분산성의 가정</a:t>
            </a:r>
            <a:r>
              <a:rPr lang="en-US" altLang="ko-KR" sz="1800" b="0" dirty="0">
                <a:solidFill>
                  <a:schemeClr val="tx1"/>
                </a:solidFill>
              </a:rPr>
              <a:t>)</a:t>
            </a:r>
          </a:p>
          <a:p>
            <a:pPr>
              <a:buFont typeface="Wingdings" panose="05000000000000000000" pitchFamily="2" charset="2"/>
              <a:buChar char="u"/>
              <a:defRPr/>
            </a:pPr>
            <a:r>
              <a:rPr lang="ko-KR" altLang="en-US" sz="1800" b="0" dirty="0">
                <a:solidFill>
                  <a:schemeClr val="tx1"/>
                </a:solidFill>
              </a:rPr>
              <a:t>독립변수는 사전에 주어진 값</a:t>
            </a:r>
            <a:r>
              <a:rPr lang="en-US" altLang="ko-KR" sz="1800" b="0" dirty="0">
                <a:solidFill>
                  <a:schemeClr val="tx1"/>
                </a:solidFill>
              </a:rPr>
              <a:t>, </a:t>
            </a:r>
            <a:r>
              <a:rPr lang="ko-KR" altLang="en-US" sz="1800" b="0" dirty="0">
                <a:solidFill>
                  <a:schemeClr val="tx1"/>
                </a:solidFill>
              </a:rPr>
              <a:t>즉 </a:t>
            </a:r>
            <a:r>
              <a:rPr lang="ko-KR" altLang="en-US" sz="1800" b="0" dirty="0" err="1">
                <a:solidFill>
                  <a:schemeClr val="tx1"/>
                </a:solidFill>
              </a:rPr>
              <a:t>고정값이다</a:t>
            </a:r>
            <a:r>
              <a:rPr lang="en-US" altLang="ko-KR" sz="1800" b="0" dirty="0">
                <a:solidFill>
                  <a:schemeClr val="tx1"/>
                </a:solidFill>
              </a:rPr>
              <a:t>.</a:t>
            </a:r>
          </a:p>
          <a:p>
            <a:pPr>
              <a:buFont typeface="Wingdings" panose="05000000000000000000" pitchFamily="2" charset="2"/>
              <a:buChar char="u"/>
              <a:defRPr/>
            </a:pPr>
            <a:r>
              <a:rPr lang="ko-KR" altLang="en-US" sz="1800" b="0" dirty="0">
                <a:solidFill>
                  <a:schemeClr val="tx1"/>
                </a:solidFill>
              </a:rPr>
              <a:t>데이터는 독립적으로 추출되어야 한다</a:t>
            </a:r>
            <a:r>
              <a:rPr lang="en-US" altLang="ko-KR" sz="1800" b="0" dirty="0">
                <a:solidFill>
                  <a:schemeClr val="tx1"/>
                </a:solidFill>
              </a:rPr>
              <a:t>.</a:t>
            </a:r>
          </a:p>
          <a:p>
            <a:pPr>
              <a:buFont typeface="Wingdings" panose="05000000000000000000" pitchFamily="2" charset="2"/>
              <a:buChar char="u"/>
              <a:defRPr/>
            </a:pPr>
            <a:r>
              <a:rPr lang="ko-KR" altLang="en-US" sz="1800" b="0" dirty="0">
                <a:solidFill>
                  <a:schemeClr val="tx1"/>
                </a:solidFill>
              </a:rPr>
              <a:t>각 오차는 서로 독립적이다</a:t>
            </a:r>
            <a:r>
              <a:rPr lang="en-US" altLang="ko-KR" sz="1800" b="0" dirty="0">
                <a:solidFill>
                  <a:schemeClr val="tx1"/>
                </a:solidFill>
              </a:rPr>
              <a:t>.</a:t>
            </a:r>
          </a:p>
          <a:p>
            <a:pPr>
              <a:buFont typeface="Wingdings" panose="05000000000000000000" pitchFamily="2" charset="2"/>
              <a:buChar char="u"/>
              <a:defRPr/>
            </a:pPr>
            <a:endParaRPr lang="en-US" altLang="ko-KR" sz="18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095563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제목 1"/>
          <p:cNvSpPr>
            <a:spLocks noGrp="1"/>
          </p:cNvSpPr>
          <p:nvPr>
            <p:ph type="title"/>
          </p:nvPr>
        </p:nvSpPr>
        <p:spPr>
          <a:xfrm>
            <a:off x="1774825" y="188914"/>
            <a:ext cx="8497888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다중회귀분석</a:t>
            </a:r>
          </a:p>
        </p:txBody>
      </p:sp>
      <p:pic>
        <p:nvPicPr>
          <p:cNvPr id="76803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6575" y="1341439"/>
            <a:ext cx="8610600" cy="985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제목 1"/>
          <p:cNvSpPr>
            <a:spLocks noGrp="1"/>
          </p:cNvSpPr>
          <p:nvPr>
            <p:ph type="title"/>
          </p:nvPr>
        </p:nvSpPr>
        <p:spPr>
          <a:xfrm>
            <a:off x="1774825" y="188914"/>
            <a:ext cx="8497888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다중회귀분석 </a:t>
            </a:r>
            <a:r>
              <a:rPr lang="en-US" altLang="ko-KR">
                <a:solidFill>
                  <a:srgbClr val="C00000"/>
                </a:solidFill>
              </a:rPr>
              <a:t>(</a:t>
            </a:r>
            <a:r>
              <a:rPr lang="ko-KR" altLang="en-US">
                <a:solidFill>
                  <a:srgbClr val="C00000"/>
                </a:solidFill>
              </a:rPr>
              <a:t>예제 </a:t>
            </a:r>
            <a:r>
              <a:rPr lang="en-US" altLang="ko-KR">
                <a:solidFill>
                  <a:srgbClr val="C00000"/>
                </a:solidFill>
              </a:rPr>
              <a:t>Excel </a:t>
            </a:r>
            <a:r>
              <a:rPr lang="ko-KR" altLang="en-US">
                <a:solidFill>
                  <a:srgbClr val="C00000"/>
                </a:solidFill>
              </a:rPr>
              <a:t>풀이</a:t>
            </a:r>
            <a:r>
              <a:rPr lang="en-US" altLang="ko-KR">
                <a:solidFill>
                  <a:srgbClr val="C00000"/>
                </a:solidFill>
              </a:rPr>
              <a:t>)</a:t>
            </a:r>
            <a:endParaRPr lang="ko-KR" altLang="en-US">
              <a:solidFill>
                <a:srgbClr val="C00000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4A4D5D6F-56A6-4EDC-84AF-E8FD7D73D0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5152" y="1124744"/>
            <a:ext cx="9001695" cy="5434027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1" name="제목 1"/>
          <p:cNvSpPr>
            <a:spLocks noGrp="1"/>
          </p:cNvSpPr>
          <p:nvPr>
            <p:ph type="title"/>
          </p:nvPr>
        </p:nvSpPr>
        <p:spPr>
          <a:xfrm>
            <a:off x="1774825" y="188914"/>
            <a:ext cx="8497888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다중회귀분석 </a:t>
            </a:r>
            <a:r>
              <a:rPr lang="en-US" altLang="ko-KR">
                <a:solidFill>
                  <a:srgbClr val="C00000"/>
                </a:solidFill>
              </a:rPr>
              <a:t>(</a:t>
            </a:r>
            <a:r>
              <a:rPr lang="ko-KR" altLang="en-US">
                <a:solidFill>
                  <a:srgbClr val="C00000"/>
                </a:solidFill>
              </a:rPr>
              <a:t>예제 </a:t>
            </a:r>
            <a:r>
              <a:rPr lang="en-US" altLang="ko-KR">
                <a:solidFill>
                  <a:srgbClr val="C00000"/>
                </a:solidFill>
              </a:rPr>
              <a:t>Excel </a:t>
            </a:r>
            <a:r>
              <a:rPr lang="ko-KR" altLang="en-US">
                <a:solidFill>
                  <a:srgbClr val="C00000"/>
                </a:solidFill>
              </a:rPr>
              <a:t>풀이</a:t>
            </a:r>
            <a:r>
              <a:rPr lang="en-US" altLang="ko-KR">
                <a:solidFill>
                  <a:srgbClr val="C00000"/>
                </a:solidFill>
              </a:rPr>
              <a:t>)</a:t>
            </a:r>
            <a:endParaRPr lang="ko-KR" altLang="en-US">
              <a:solidFill>
                <a:srgbClr val="C00000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BF8EB5EA-CAB4-4F03-A747-B5504E41CE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4825" y="1124744"/>
            <a:ext cx="9145711" cy="5533865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제목 1"/>
          <p:cNvSpPr>
            <a:spLocks noGrp="1"/>
          </p:cNvSpPr>
          <p:nvPr>
            <p:ph type="title"/>
          </p:nvPr>
        </p:nvSpPr>
        <p:spPr>
          <a:xfrm>
            <a:off x="1774825" y="188914"/>
            <a:ext cx="8497888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다중회귀분석 </a:t>
            </a:r>
            <a:r>
              <a:rPr lang="en-US" altLang="ko-KR">
                <a:solidFill>
                  <a:srgbClr val="C00000"/>
                </a:solidFill>
              </a:rPr>
              <a:t>(</a:t>
            </a:r>
            <a:r>
              <a:rPr lang="ko-KR" altLang="en-US">
                <a:solidFill>
                  <a:srgbClr val="C00000"/>
                </a:solidFill>
              </a:rPr>
              <a:t>예제 </a:t>
            </a:r>
            <a:r>
              <a:rPr lang="en-US" altLang="ko-KR">
                <a:solidFill>
                  <a:srgbClr val="C00000"/>
                </a:solidFill>
              </a:rPr>
              <a:t>Excel </a:t>
            </a:r>
            <a:r>
              <a:rPr lang="ko-KR" altLang="en-US">
                <a:solidFill>
                  <a:srgbClr val="C00000"/>
                </a:solidFill>
              </a:rPr>
              <a:t>풀이</a:t>
            </a:r>
            <a:r>
              <a:rPr lang="en-US" altLang="ko-KR">
                <a:solidFill>
                  <a:srgbClr val="C00000"/>
                </a:solidFill>
              </a:rPr>
              <a:t>_</a:t>
            </a:r>
            <a:r>
              <a:rPr lang="ko-KR" altLang="en-US">
                <a:solidFill>
                  <a:srgbClr val="C00000"/>
                </a:solidFill>
              </a:rPr>
              <a:t>완성</a:t>
            </a:r>
            <a:r>
              <a:rPr lang="en-US" altLang="ko-KR">
                <a:solidFill>
                  <a:srgbClr val="C00000"/>
                </a:solidFill>
              </a:rPr>
              <a:t>)</a:t>
            </a:r>
            <a:endParaRPr lang="ko-KR" altLang="en-US">
              <a:solidFill>
                <a:srgbClr val="C00000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0BF5FD47-F787-4C49-A594-1E56C26CFA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5813" y="1136164"/>
            <a:ext cx="8628434" cy="5532922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279650" y="1299989"/>
            <a:ext cx="4636206" cy="8359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latinLnBrk="1" hangingPunct="1">
              <a:lnSpc>
                <a:spcPct val="110000"/>
              </a:lnSpc>
              <a:spcAft>
                <a:spcPts val="300"/>
              </a:spcAft>
              <a:defRPr/>
            </a:pPr>
            <a:r>
              <a:rPr lang="en-US" altLang="ko-KR" sz="4800" b="1" spc="-150" dirty="0">
                <a:ea typeface="맑은 고딕" panose="020B0503020000020004" pitchFamily="50" charset="-127"/>
                <a:cs typeface="+mj-cs"/>
              </a:rPr>
              <a:t>02 </a:t>
            </a:r>
            <a:r>
              <a:rPr lang="ko-KR" altLang="en-US" sz="4800" b="1" spc="-150" dirty="0">
                <a:ea typeface="맑은 고딕" panose="020B0503020000020004" pitchFamily="50" charset="-127"/>
                <a:cs typeface="+mj-cs"/>
              </a:rPr>
              <a:t>단순회귀분석</a:t>
            </a:r>
            <a:endParaRPr lang="en-US" altLang="en-US" sz="4800" b="1" spc="-150" dirty="0"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216276" y="2349500"/>
            <a:ext cx="6911975" cy="1112164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latinLnBrk="1" hangingPunct="1">
              <a:lnSpc>
                <a:spcPct val="200000"/>
              </a:lnSpc>
              <a:defRPr/>
            </a:pPr>
            <a:r>
              <a:rPr lang="en-US" altLang="ko-KR" b="1" dirty="0">
                <a:solidFill>
                  <a:srgbClr val="FF6600"/>
                </a:solidFill>
                <a:latin typeface="+mn-ea"/>
                <a:ea typeface="맑은 고딕" panose="020B0503020000020004" pitchFamily="50" charset="-127"/>
              </a:rPr>
              <a:t>:: Keywords </a:t>
            </a:r>
            <a:r>
              <a:rPr lang="ko-KR" altLang="en-US" b="1" dirty="0">
                <a:latin typeface="+mn-ea"/>
                <a:ea typeface="맑은 고딕" panose="020B0503020000020004" pitchFamily="50" charset="-127"/>
              </a:rPr>
              <a:t>단순회귀분석의 개념 </a:t>
            </a:r>
            <a:r>
              <a:rPr lang="en-US" altLang="ko-KR" b="1" dirty="0">
                <a:latin typeface="+mn-ea"/>
                <a:ea typeface="맑은 고딕" panose="020B0503020000020004" pitchFamily="50" charset="-127"/>
              </a:rPr>
              <a:t>| </a:t>
            </a:r>
            <a:r>
              <a:rPr lang="ko-KR" altLang="en-US" b="1" dirty="0">
                <a:latin typeface="+mn-ea"/>
                <a:ea typeface="맑은 고딕" panose="020B0503020000020004" pitchFamily="50" charset="-127"/>
              </a:rPr>
              <a:t>단순회귀분석의 특징</a:t>
            </a:r>
            <a:endParaRPr lang="en-US" altLang="ko-KR" b="1" dirty="0">
              <a:latin typeface="+mn-ea"/>
              <a:ea typeface="맑은 고딕" panose="020B0503020000020004" pitchFamily="50" charset="-127"/>
            </a:endParaRPr>
          </a:p>
          <a:p>
            <a:pPr eaLnBrk="1" latinLnBrk="1" hangingPunct="1">
              <a:lnSpc>
                <a:spcPct val="200000"/>
              </a:lnSpc>
              <a:defRPr/>
            </a:pPr>
            <a:r>
              <a:rPr lang="en-US" altLang="ko-KR" b="1" dirty="0">
                <a:latin typeface="+mn-ea"/>
                <a:ea typeface="맑은 고딕" panose="020B0503020000020004" pitchFamily="50" charset="-127"/>
              </a:rPr>
              <a:t>                 </a:t>
            </a:r>
            <a:r>
              <a:rPr lang="ko-KR" altLang="en-US" b="1" dirty="0" err="1">
                <a:latin typeface="+mn-ea"/>
                <a:ea typeface="맑은 고딕" panose="020B0503020000020004" pitchFamily="50" charset="-127"/>
              </a:rPr>
              <a:t>최소자승법</a:t>
            </a:r>
            <a:r>
              <a:rPr lang="ko-KR" altLang="en-US" b="1" dirty="0">
                <a:latin typeface="+mn-ea"/>
                <a:ea typeface="맑은 고딕" panose="020B0503020000020004" pitchFamily="50" charset="-127"/>
              </a:rPr>
              <a:t> </a:t>
            </a:r>
            <a:r>
              <a:rPr lang="en-US" altLang="ko-KR" b="1" dirty="0">
                <a:latin typeface="+mn-ea"/>
                <a:ea typeface="맑은 고딕" panose="020B0503020000020004" pitchFamily="50" charset="-127"/>
              </a:rPr>
              <a:t>| </a:t>
            </a:r>
            <a:r>
              <a:rPr lang="ko-KR" altLang="en-US" b="1" dirty="0">
                <a:latin typeface="+mn-ea"/>
                <a:ea typeface="맑은 고딕" panose="020B0503020000020004" pitchFamily="50" charset="-127"/>
              </a:rPr>
              <a:t>적합도 검정 </a:t>
            </a:r>
            <a:r>
              <a:rPr lang="en-US" altLang="ko-KR" b="1" dirty="0">
                <a:latin typeface="+mn-ea"/>
                <a:ea typeface="맑은 고딕" panose="020B0503020000020004" pitchFamily="50" charset="-127"/>
              </a:rPr>
              <a:t>| </a:t>
            </a:r>
            <a:r>
              <a:rPr lang="ko-KR" altLang="en-US" b="1" dirty="0">
                <a:latin typeface="+mn-ea"/>
                <a:ea typeface="맑은 고딕" panose="020B0503020000020004" pitchFamily="50" charset="-127"/>
              </a:rPr>
              <a:t>회귀계수 </a:t>
            </a:r>
            <a:r>
              <a:rPr lang="en-US" altLang="ko-KR" b="1" dirty="0">
                <a:latin typeface="+mn-ea"/>
                <a:ea typeface="맑은 고딕" panose="020B0503020000020004" pitchFamily="50" charset="-127"/>
              </a:rPr>
              <a:t>| </a:t>
            </a:r>
            <a:r>
              <a:rPr lang="ko-KR" altLang="en-US" b="1" dirty="0">
                <a:latin typeface="+mn-ea"/>
                <a:ea typeface="맑은 고딕" panose="020B0503020000020004" pitchFamily="50" charset="-127"/>
              </a:rPr>
              <a:t>유의성 검정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>
          <a:solidFill>
            <a:srgbClr val="FF0000"/>
          </a:solidFill>
          <a:prstDash val="dash"/>
          <a:tailEnd type="arrow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vert="horz" lIns="91440" tIns="45720" rIns="91440" bIns="45720" rtlCol="0" anchor="ctr">
        <a:normAutofit/>
      </a:bodyPr>
      <a:lstStyle>
        <a:defPPr>
          <a:defRPr sz="36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7702</TotalTime>
  <Words>1117</Words>
  <Application>Microsoft Office PowerPoint</Application>
  <PresentationFormat>와이드스크린</PresentationFormat>
  <Paragraphs>316</Paragraphs>
  <Slides>84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84</vt:i4>
      </vt:variant>
    </vt:vector>
  </HeadingPairs>
  <TitlesOfParts>
    <vt:vector size="90" baseType="lpstr">
      <vt:lpstr>맑은 고딕</vt:lpstr>
      <vt:lpstr>Wingdings</vt:lpstr>
      <vt:lpstr>굴림</vt:lpstr>
      <vt:lpstr>Cambria Math</vt:lpstr>
      <vt:lpstr>Arial</vt:lpstr>
      <vt:lpstr>Office 테마</vt:lpstr>
      <vt:lpstr>PowerPoint 프레젠테이션</vt:lpstr>
      <vt:lpstr>PowerPoint 프레젠테이션</vt:lpstr>
      <vt:lpstr>목 차</vt:lpstr>
      <vt:lpstr>PowerPoint 프레젠테이션</vt:lpstr>
      <vt:lpstr>회귀분석의 기본 </vt:lpstr>
      <vt:lpstr>회귀분석의 기본</vt:lpstr>
      <vt:lpstr>회귀분석의 기본</vt:lpstr>
      <vt:lpstr>회귀분석의 기본</vt:lpstr>
      <vt:lpstr>PowerPoint 프레젠테이션</vt:lpstr>
      <vt:lpstr>회귀분석 </vt:lpstr>
      <vt:lpstr>단순회귀분석의 개념과 특징</vt:lpstr>
      <vt:lpstr>단순회귀분석의 개념과 특징</vt:lpstr>
      <vt:lpstr>단순회귀분석의 개념과 특징</vt:lpstr>
      <vt:lpstr>단순회귀분석의 개념과 특징</vt:lpstr>
      <vt:lpstr>단순회귀분석의 개념과 특징</vt:lpstr>
      <vt:lpstr>최소자승법</vt:lpstr>
      <vt:lpstr>최소자승법</vt:lpstr>
      <vt:lpstr>최소자승법</vt:lpstr>
      <vt:lpstr>최소자승법</vt:lpstr>
      <vt:lpstr>최소자승법</vt:lpstr>
      <vt:lpstr>단순회귀분석</vt:lpstr>
      <vt:lpstr>단순회귀분석 (예제 풀이)</vt:lpstr>
      <vt:lpstr>단순회귀분석 (예제 풀이)</vt:lpstr>
      <vt:lpstr>적합도 검정과 분산분석</vt:lpstr>
      <vt:lpstr>적합도 검정과 분산분석</vt:lpstr>
      <vt:lpstr>적합도 검정과 분산분석</vt:lpstr>
      <vt:lpstr>적합도 검정과 분산분석</vt:lpstr>
      <vt:lpstr>적합도 검정과 분산분석</vt:lpstr>
      <vt:lpstr>적합도 검정과 분산분석</vt:lpstr>
      <vt:lpstr>적합도 검정과 분산분석</vt:lpstr>
      <vt:lpstr>적합도 검정과 분산분석</vt:lpstr>
      <vt:lpstr>적합도 검정과 분산분석</vt:lpstr>
      <vt:lpstr>단순회귀분석</vt:lpstr>
      <vt:lpstr>단순회귀분석 (예제 풀이)</vt:lpstr>
      <vt:lpstr>단순회귀분석 (예제 풀이)</vt:lpstr>
      <vt:lpstr>유의성 검정과 회귀계수의 신뢰구간</vt:lpstr>
      <vt:lpstr>유의성 검정과 회귀계수의 신뢰구간</vt:lpstr>
      <vt:lpstr>유의성 검정 (예제 풀이_회귀식)</vt:lpstr>
      <vt:lpstr>유의성 검정 (예제 풀이)</vt:lpstr>
      <vt:lpstr>유의성 검정과 회귀계수의 신뢰구간</vt:lpstr>
      <vt:lpstr>유의성 검정과 회귀계수의 신뢰구간</vt:lpstr>
      <vt:lpstr>유의성 검정 (예제 풀이_회귀계수)</vt:lpstr>
      <vt:lpstr>유의성 검정 (예제 풀이_회귀계수)</vt:lpstr>
      <vt:lpstr>유의성 검정 (예제 풀이_회귀계수)</vt:lpstr>
      <vt:lpstr>유의성 검정과 회귀계수의 신뢰구간</vt:lpstr>
      <vt:lpstr>유의성 검정과 회귀계수의 신뢰구간</vt:lpstr>
      <vt:lpstr>유의성 검정 (예제 풀이_회귀계수의 신뢰구간)</vt:lpstr>
      <vt:lpstr>유의성 검정 (예제 풀이_회귀계수의 신뢰구간)</vt:lpstr>
      <vt:lpstr>단순회귀분석 (예제 Excel 풀이)</vt:lpstr>
      <vt:lpstr>단순회귀분석 (예제 Excel 풀이)</vt:lpstr>
      <vt:lpstr>단순회귀분석 (예제 Excel 풀이)</vt:lpstr>
      <vt:lpstr>단순회귀분석 (예제 Excel 풀이_완성)</vt:lpstr>
      <vt:lpstr>PowerPoint 프레젠테이션</vt:lpstr>
      <vt:lpstr>다중회귀분석</vt:lpstr>
      <vt:lpstr>다중회귀분석의 개념과 특징</vt:lpstr>
      <vt:lpstr>다중회귀분석의 개념과 특징</vt:lpstr>
      <vt:lpstr>다중회귀분석의 개념과 특징</vt:lpstr>
      <vt:lpstr>다중회귀분석의 회귀계수 계산</vt:lpstr>
      <vt:lpstr>다중회귀분석의 회귀계수 계산</vt:lpstr>
      <vt:lpstr>다중회귀분석의 회귀계수 계산</vt:lpstr>
      <vt:lpstr>다중회귀분석의 회귀계수 계산 (예제 Excel 풀이)</vt:lpstr>
      <vt:lpstr>다중회귀분석의 회귀계수 계산 (예제 Excel 풀이)</vt:lpstr>
      <vt:lpstr>다중회귀분석의 회귀계수 계산 (예제 Excel 풀이 완성)</vt:lpstr>
      <vt:lpstr>다중회귀분석의 회귀계수 계산 (예제 Excel 풀이 완성)</vt:lpstr>
      <vt:lpstr>다중회귀분석의 회귀계수 계산 (예제 Excel 풀이 완성)</vt:lpstr>
      <vt:lpstr>적합도 검정과 분산분석</vt:lpstr>
      <vt:lpstr>적합도 검정과 분산분석</vt:lpstr>
      <vt:lpstr>적합도 검정과 분산분석</vt:lpstr>
      <vt:lpstr>적합도 검정과 분산분석</vt:lpstr>
      <vt:lpstr>다중회귀분석 </vt:lpstr>
      <vt:lpstr>다중회귀분석 (예제 풀이) </vt:lpstr>
      <vt:lpstr>다중회귀분석 (예제 풀이) </vt:lpstr>
      <vt:lpstr>유의성 검정과 회귀계수의 신뢰구간</vt:lpstr>
      <vt:lpstr>유의성 검정과 회귀계수의 신뢰구간</vt:lpstr>
      <vt:lpstr>유의성 검정과 회귀계수의 신뢰구간 (예제 풀이)</vt:lpstr>
      <vt:lpstr>유의성 검정과 회귀계수의 신뢰구간</vt:lpstr>
      <vt:lpstr>유의성 검정과 회귀계수의 신뢰구간</vt:lpstr>
      <vt:lpstr>유의성 검정과 회귀계수의 신뢰구간</vt:lpstr>
      <vt:lpstr>유의성 검정과 회귀계수의 신뢰구간 (예제 풀이)</vt:lpstr>
      <vt:lpstr>다중회귀분석</vt:lpstr>
      <vt:lpstr>다중회귀분석 (예제 Excel 풀이)</vt:lpstr>
      <vt:lpstr>다중회귀분석 (예제 Excel 풀이)</vt:lpstr>
      <vt:lpstr>다중회귀분석 (예제 Excel 풀이_완성)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daaep@naver.com</dc:creator>
  <cp:lastModifiedBy>한빛</cp:lastModifiedBy>
  <cp:revision>490</cp:revision>
  <dcterms:created xsi:type="dcterms:W3CDTF">2012-07-11T10:23:22Z</dcterms:created>
  <dcterms:modified xsi:type="dcterms:W3CDTF">2021-03-02T01:37:57Z</dcterms:modified>
</cp:coreProperties>
</file>